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0" r:id="rId5"/>
    <p:sldId id="314" r:id="rId6"/>
    <p:sldId id="313" r:id="rId7"/>
    <p:sldId id="312" r:id="rId8"/>
    <p:sldId id="311" r:id="rId9"/>
    <p:sldId id="301" r:id="rId10"/>
    <p:sldId id="315" r:id="rId11"/>
    <p:sldId id="317" r:id="rId12"/>
    <p:sldId id="318" r:id="rId13"/>
    <p:sldId id="316" r:id="rId14"/>
    <p:sldId id="302" r:id="rId15"/>
    <p:sldId id="27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54257"/>
    <a:srgbClr val="F6B511"/>
    <a:srgbClr val="CCE3F5"/>
    <a:srgbClr val="DDF0FF"/>
    <a:srgbClr val="FFFFFF"/>
    <a:srgbClr val="0066FF"/>
    <a:srgbClr val="78B3DF"/>
    <a:srgbClr val="B9E85C"/>
    <a:srgbClr val="F1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2298" y="108"/>
      </p:cViewPr>
      <p:guideLst>
        <p:guide orient="horz" pos="663"/>
        <p:guide pos="529"/>
        <p:guide orient="horz" pos="1026"/>
        <p:guide pos="7242"/>
        <p:guide pos="3840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C3D9-1DCB-4224-B632-E5CDF1D417BF}" type="datetimeFigureOut">
              <a:rPr lang="ca-ES" smtClean="0"/>
              <a:t>27/5/2024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9C39-07A5-4F11-B35D-EA97FB5090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63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9088" r="-231" b="19433"/>
          <a:stretch/>
        </p:blipFill>
        <p:spPr>
          <a:xfrm>
            <a:off x="3321" y="832409"/>
            <a:ext cx="12216388" cy="6025591"/>
          </a:xfrm>
          <a:prstGeom prst="rect">
            <a:avLst/>
          </a:prstGeom>
        </p:spPr>
      </p:pic>
      <p:sp>
        <p:nvSpPr>
          <p:cNvPr id="14" name="Entrada manual 5"/>
          <p:cNvSpPr/>
          <p:nvPr userDrawn="1"/>
        </p:nvSpPr>
        <p:spPr>
          <a:xfrm flipH="1" flipV="1">
            <a:off x="-15636" y="832409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79000">
                <a:schemeClr val="tx1">
                  <a:alpha val="0"/>
                  <a:lumMod val="45000"/>
                  <a:lumOff val="5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  <p:sp>
        <p:nvSpPr>
          <p:cNvPr id="9" name="8 Rectángulo"/>
          <p:cNvSpPr/>
          <p:nvPr userDrawn="1"/>
        </p:nvSpPr>
        <p:spPr>
          <a:xfrm>
            <a:off x="8112280" y="-1827730"/>
            <a:ext cx="263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ca-E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IL3</a:t>
            </a:r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145531"/>
            <a:ext cx="6264870" cy="662366"/>
          </a:xfrm>
          <a:prstGeom prst="rect">
            <a:avLst/>
          </a:prstGeom>
        </p:spPr>
      </p:pic>
      <p:sp>
        <p:nvSpPr>
          <p:cNvPr id="12" name="Entrada manual 5"/>
          <p:cNvSpPr/>
          <p:nvPr userDrawn="1"/>
        </p:nvSpPr>
        <p:spPr>
          <a:xfrm flipH="1" flipV="1">
            <a:off x="-15989" y="832410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solidFill>
            <a:srgbClr val="006ED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</p:spTree>
    <p:extLst>
      <p:ext uri="{BB962C8B-B14F-4D97-AF65-F5344CB8AC3E}">
        <p14:creationId xmlns:p14="http://schemas.microsoft.com/office/powerpoint/2010/main" val="9169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764630"/>
            <a:ext cx="12192000" cy="6113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0" y="3068951"/>
            <a:ext cx="7489040" cy="8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onleong@ub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ovml.com/blog/exploratory-data-analysi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ba.com/types-of-data-analysi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ackindata.co.uk/introduction-to-data-analysis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what-is-exploratory-data-analysi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rkovml.com/blog/exploratory-data-analysis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ost3.bio.ub.edu/html/posgrado_data_scie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licdn.com/dms/image/D4D12AQFxOhScIn57Yw/article-cover_image-shrink_720_1280/0/1694618574371?e=1721865600&amp;v=beta&amp;t=kyfZnaC3kQI36whIPB8DIcHVWEvoB6hKUNvXfH4zdB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9154674_Statistical_methods_for_designing_and_assessing_the_effectiveness_of_community-based_interventions_with_small_numbers/figures?lo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carolina.com/document/experimental-desig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250" y="1124680"/>
            <a:ext cx="5366773" cy="129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 descriptiva y exploratoria. Diseño de experimentos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5250" y="2852920"/>
            <a:ext cx="4536630" cy="23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Toni Monleón-Getino</a:t>
            </a:r>
          </a:p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amonleong@ub.edu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Titular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 Estadística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Universitat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Barcelona</a:t>
            </a:r>
          </a:p>
        </p:txBody>
      </p:sp>
    </p:spTree>
    <p:extLst>
      <p:ext uri="{BB962C8B-B14F-4D97-AF65-F5344CB8AC3E}">
        <p14:creationId xmlns:p14="http://schemas.microsoft.com/office/powerpoint/2010/main" val="2078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ign of Experimental Studies in Biomedical Sciences | SpringerLink">
            <a:extLst>
              <a:ext uri="{FF2B5EF4-FFF2-40B4-BE49-F238E27FC236}">
                <a16:creationId xmlns:a16="http://schemas.microsoft.com/office/drawing/2014/main" id="{AD9B0FDB-2FD6-491F-BE2C-005D9CBA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5" y="960896"/>
            <a:ext cx="9289290" cy="49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CA98D1-9668-4F32-95F3-59D07EAF106B}"/>
              </a:ext>
            </a:extLst>
          </p:cNvPr>
          <p:cNvSpPr/>
          <p:nvPr/>
        </p:nvSpPr>
        <p:spPr>
          <a:xfrm>
            <a:off x="2063440" y="5856000"/>
            <a:ext cx="799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https://link.springer.com/chapter/10.1007/978-3-030-35626-2_4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A07CE-141A-48A2-9468-09AB7E389633}"/>
              </a:ext>
            </a:extLst>
          </p:cNvPr>
          <p:cNvSpPr/>
          <p:nvPr/>
        </p:nvSpPr>
        <p:spPr>
          <a:xfrm>
            <a:off x="2927560" y="892258"/>
            <a:ext cx="53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erriweather Sans"/>
              </a:rPr>
              <a:t>Design of Experimental Studies in Biomedical Sciences</a:t>
            </a:r>
            <a:endParaRPr lang="en-US" b="1" i="0" dirty="0">
              <a:solidFill>
                <a:srgbClr val="000000"/>
              </a:solidFill>
              <a:effectLst/>
              <a:latin typeface="Merriweather Sans"/>
            </a:endParaRPr>
          </a:p>
        </p:txBody>
      </p:sp>
      <p:sp>
        <p:nvSpPr>
          <p:cNvPr id="4" name="Fletxa: avall 3">
            <a:extLst>
              <a:ext uri="{FF2B5EF4-FFF2-40B4-BE49-F238E27FC236}">
                <a16:creationId xmlns:a16="http://schemas.microsoft.com/office/drawing/2014/main" id="{FA437C69-9C44-4609-8543-6FA0BE409C4D}"/>
              </a:ext>
            </a:extLst>
          </p:cNvPr>
          <p:cNvSpPr/>
          <p:nvPr/>
        </p:nvSpPr>
        <p:spPr>
          <a:xfrm rot="2755819">
            <a:off x="7984958" y="2869485"/>
            <a:ext cx="576080" cy="45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103278B9-4634-4E68-8639-9075065E404D}"/>
              </a:ext>
            </a:extLst>
          </p:cNvPr>
          <p:cNvSpPr txBox="1"/>
          <p:nvPr/>
        </p:nvSpPr>
        <p:spPr>
          <a:xfrm rot="16200000">
            <a:off x="-1298257" y="3365724"/>
            <a:ext cx="457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srgbClr val="FF0000"/>
                </a:solidFill>
              </a:rPr>
              <a:t>Pasos</a:t>
            </a:r>
            <a:r>
              <a:rPr lang="ca-ES" dirty="0">
                <a:solidFill>
                  <a:srgbClr val="FF0000"/>
                </a:solidFill>
              </a:rPr>
              <a:t> de un </a:t>
            </a:r>
            <a:r>
              <a:rPr lang="ca-ES" dirty="0" err="1">
                <a:solidFill>
                  <a:srgbClr val="FF0000"/>
                </a:solidFill>
              </a:rPr>
              <a:t>diseño</a:t>
            </a:r>
            <a:r>
              <a:rPr lang="ca-ES" dirty="0">
                <a:solidFill>
                  <a:srgbClr val="FF0000"/>
                </a:solidFill>
              </a:rPr>
              <a:t>/anàlisis de un experimento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1330" y="3068950"/>
            <a:ext cx="943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indent="-4763" algn="ctr"/>
            <a:r>
              <a:rPr lang="es-ES" sz="6000" dirty="0">
                <a:solidFill>
                  <a:schemeClr val="bg1"/>
                </a:solidFill>
              </a:rPr>
              <a:t>Muchas gracias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07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loratory Data Analysis in Predictive Modeling: Techniques &amp; Strategies">
            <a:extLst>
              <a:ext uri="{FF2B5EF4-FFF2-40B4-BE49-F238E27FC236}">
                <a16:creationId xmlns:a16="http://schemas.microsoft.com/office/drawing/2014/main" id="{5AFD8E87-9345-49CF-A0C7-FD6B9BFD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00" y="742365"/>
            <a:ext cx="4813554" cy="5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AD8D47-0A79-4B14-959E-D3E24B7EA899}"/>
              </a:ext>
            </a:extLst>
          </p:cNvPr>
          <p:cNvSpPr/>
          <p:nvPr/>
        </p:nvSpPr>
        <p:spPr>
          <a:xfrm>
            <a:off x="2927560" y="6358479"/>
            <a:ext cx="579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https://www.markovml.com/blog/exploratory-data-analysis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85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xploratory Data Analysis in Predictive Modeling: Techniques &amp; Strategies">
            <a:extLst>
              <a:ext uri="{FF2B5EF4-FFF2-40B4-BE49-F238E27FC236}">
                <a16:creationId xmlns:a16="http://schemas.microsoft.com/office/drawing/2014/main" id="{9D4E1A11-FF5D-4CFE-A36C-5D16DA29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9" y="1268700"/>
            <a:ext cx="10218409" cy="53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B21D01-3224-4C59-AF71-414C8BD9BA63}"/>
              </a:ext>
            </a:extLst>
          </p:cNvPr>
          <p:cNvSpPr/>
          <p:nvPr/>
        </p:nvSpPr>
        <p:spPr>
          <a:xfrm>
            <a:off x="6096000" y="228123"/>
            <a:ext cx="5832808" cy="66018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FF0000"/>
                </a:solidFill>
              </a:rPr>
              <a:t>Análisis Exploratorio de Datos (EDA)</a:t>
            </a:r>
          </a:p>
          <a:p>
            <a:pPr algn="just"/>
            <a:r>
              <a:rPr lang="es-ES" sz="1100" dirty="0"/>
              <a:t>El Análisis Exploratorio de Datos (EDA) es un proceso fundamental en el ámbito de la estadística que permite a los analistas de datos comprender y caracterizar las propiedades de un conjunto de datos antes de realizar cualquier análisis formal. Este proceso implica una serie de técnicas gráficas y estadísticas para identificar patrones, tendencias, anomalías y relaciones entre las variables del conjunto de datos.</a:t>
            </a:r>
          </a:p>
          <a:p>
            <a:pPr algn="just"/>
            <a:endParaRPr lang="es-ES" sz="1100" dirty="0"/>
          </a:p>
          <a:p>
            <a:pPr algn="just"/>
            <a:r>
              <a:rPr lang="es-ES" sz="1100" b="1" dirty="0"/>
              <a:t>Importancia del EDA en Estadística:</a:t>
            </a:r>
            <a:endParaRPr lang="es-ES" sz="1100" dirty="0"/>
          </a:p>
          <a:p>
            <a:pPr algn="just"/>
            <a:r>
              <a:rPr lang="es-ES" sz="1100" dirty="0"/>
              <a:t>El EDA juega un papel crucial en el proceso de análisis de datos por las siguientes razones:</a:t>
            </a:r>
          </a:p>
          <a:p>
            <a:pPr lvl="1" algn="just">
              <a:buFont typeface="+mj-lt"/>
              <a:buAutoNum type="arabicPeriod"/>
            </a:pPr>
            <a:r>
              <a:rPr lang="es-ES" sz="1100" b="1" dirty="0"/>
              <a:t>Comprensión de los datos:</a:t>
            </a:r>
            <a:r>
              <a:rPr lang="es-ES" sz="1100" dirty="0"/>
              <a:t> El EDA permite a los analistas familiarizarse con la estructura, distribución y características de los datos, lo que resulta esencial para interpretar correctamente los resultados de los análisis posteriores.</a:t>
            </a:r>
          </a:p>
          <a:p>
            <a:pPr lvl="1" algn="just">
              <a:buFont typeface="+mj-lt"/>
              <a:buAutoNum type="arabicPeriod"/>
            </a:pPr>
            <a:r>
              <a:rPr lang="es-ES" sz="1100" b="1" dirty="0"/>
              <a:t>Detección de anomalías y errores:</a:t>
            </a:r>
            <a:r>
              <a:rPr lang="es-ES" sz="1100" dirty="0"/>
              <a:t> El EDA ayuda a identificar datos erróneos o atípicos que podrían afectar la validez de los análisis. Estos datos pueden ser corregidos o eliminados antes de continuar con el análisis.</a:t>
            </a:r>
          </a:p>
          <a:p>
            <a:pPr lvl="1" algn="just">
              <a:buFont typeface="+mj-lt"/>
              <a:buAutoNum type="arabicPeriod"/>
            </a:pPr>
            <a:r>
              <a:rPr lang="es-ES" sz="1100" b="1" dirty="0"/>
              <a:t>Exploración de relaciones entre variables:</a:t>
            </a:r>
            <a:r>
              <a:rPr lang="es-ES" sz="1100" dirty="0"/>
              <a:t> El EDA permite descubrir relaciones y patrones entre las variables del conjunto de datos, lo que puede proporcionar información valiosa sobre el fenómeno que se está estudiando.</a:t>
            </a:r>
          </a:p>
          <a:p>
            <a:pPr lvl="1" algn="just">
              <a:buFont typeface="+mj-lt"/>
              <a:buAutoNum type="arabicPeriod"/>
            </a:pPr>
            <a:r>
              <a:rPr lang="es-ES" sz="1100" b="1" dirty="0"/>
              <a:t>Selección de técnicas de análisis adecuadas:</a:t>
            </a:r>
            <a:r>
              <a:rPr lang="es-ES" sz="1100" dirty="0"/>
              <a:t> La comprensión de las características de los datos obtenida a través del EDA ayuda a elegir las técnicas de análisis estadístico más adecuadas para el problema específico que se está abordando.</a:t>
            </a:r>
          </a:p>
          <a:p>
            <a:pPr lvl="1" algn="just">
              <a:buFont typeface="+mj-lt"/>
              <a:buAutoNum type="arabicPeriod"/>
            </a:pPr>
            <a:r>
              <a:rPr lang="es-ES" sz="1100" b="1" dirty="0"/>
              <a:t>Comunicación de resultados:</a:t>
            </a:r>
            <a:r>
              <a:rPr lang="es-ES" sz="1100" dirty="0"/>
              <a:t> Los hallazgos del EDA pueden visualizarse de manera efectiva mediante gráficos y tablas, lo que facilita la comunicación de los resultados a otras personas y la comprensión del conjunto de datos en general.</a:t>
            </a:r>
          </a:p>
          <a:p>
            <a:pPr lvl="1" algn="just">
              <a:buFont typeface="+mj-lt"/>
              <a:buAutoNum type="arabicPeriod"/>
            </a:pPr>
            <a:endParaRPr lang="es-ES" sz="1100" dirty="0"/>
          </a:p>
          <a:p>
            <a:pPr algn="just"/>
            <a:r>
              <a:rPr lang="es-ES" sz="1100" b="1" dirty="0"/>
              <a:t>Tipos de Análisis en un Análisis de Datos:</a:t>
            </a:r>
            <a:endParaRPr lang="es-ES" sz="1100" dirty="0"/>
          </a:p>
          <a:p>
            <a:pPr algn="just"/>
            <a:r>
              <a:rPr lang="es-ES" sz="1100" dirty="0"/>
              <a:t>Además del EDA, existen otros tipos de análisis de datos que se realizan en el ámbito de la estadística: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100" b="1" dirty="0"/>
              <a:t>Análisis descriptivo:</a:t>
            </a:r>
            <a:r>
              <a:rPr lang="es-ES" sz="1100" dirty="0"/>
              <a:t> Este tipo de análisis se centra en describir las características básicas de los datos, como la media, la mediana, la moda, la desviación estándar y la distribución de las variables.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100" b="1" dirty="0"/>
              <a:t>Análisis predictivo:</a:t>
            </a:r>
            <a:r>
              <a:rPr lang="es-ES" sz="1100" dirty="0"/>
              <a:t> El objetivo de este análisis es desarrollar modelos que puedan predecir valores futuros de una variable de interés en función de otras variables del conjunto de datos.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100" b="1" dirty="0"/>
              <a:t>Análisis inferencial:</a:t>
            </a:r>
            <a:r>
              <a:rPr lang="es-ES" sz="1100" dirty="0"/>
              <a:t> Este tipo de análisis se utiliza para extraer inferencias sobre la población a partir de una muestra de datos. Se utilizan técnicas como la prueba de hipótesis y la estimación de parámetros para determinar si existen relaciones estadísticamente significativas entre las variables.</a:t>
            </a:r>
          </a:p>
        </p:txBody>
      </p:sp>
      <p:pic>
        <p:nvPicPr>
          <p:cNvPr id="1026" name="Picture 2" descr="Types of Data Analysis | Different Types of Data Analysis">
            <a:extLst>
              <a:ext uri="{FF2B5EF4-FFF2-40B4-BE49-F238E27FC236}">
                <a16:creationId xmlns:a16="http://schemas.microsoft.com/office/drawing/2014/main" id="{B5DF1E53-2246-4152-986F-8DEA3C39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9" y="2113658"/>
            <a:ext cx="3956688" cy="21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5BF132-B386-4F12-9A9B-81DFC4E6BEC2}"/>
              </a:ext>
            </a:extLst>
          </p:cNvPr>
          <p:cNvSpPr/>
          <p:nvPr/>
        </p:nvSpPr>
        <p:spPr>
          <a:xfrm>
            <a:off x="1070341" y="4320722"/>
            <a:ext cx="4627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https://www.educba.com/types-of-data-analysis/</a:t>
            </a:r>
            <a:r>
              <a:rPr lang="es-ES" sz="1200" dirty="0"/>
              <a:t> </a:t>
            </a:r>
          </a:p>
        </p:txBody>
      </p:sp>
      <p:pic>
        <p:nvPicPr>
          <p:cNvPr id="1030" name="Picture 6" descr="Introduction to Data Analysis - Black In Data">
            <a:extLst>
              <a:ext uri="{FF2B5EF4-FFF2-40B4-BE49-F238E27FC236}">
                <a16:creationId xmlns:a16="http://schemas.microsoft.com/office/drawing/2014/main" id="{F1D1667D-B3C6-48D3-9946-D070FCC8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9" y="4614720"/>
            <a:ext cx="4743068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59564-FB21-44EF-988C-552C2042924F}"/>
              </a:ext>
            </a:extLst>
          </p:cNvPr>
          <p:cNvSpPr/>
          <p:nvPr/>
        </p:nvSpPr>
        <p:spPr>
          <a:xfrm>
            <a:off x="407210" y="764630"/>
            <a:ext cx="554477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100" dirty="0"/>
              <a:t>EDA es una herramienta fundamental en el análisis de datos que permite a los analistas comprender y caracterizar las propiedades de un conjunto de datos antes de realizar cualquier análisis formal. Su importancia radica en la detección de anomalías, la exploración de relaciones entre variables y la selección de técnicas de análisis adecuadas. Además del EDA, existen otros tipos de análisis de datos como el análisis descriptivo, el análisis predictivo y el análisis inferencial, cada uno con sus propios objetivos y técnicas.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77B23-0790-402F-A42B-DD27AB46CF50}"/>
              </a:ext>
            </a:extLst>
          </p:cNvPr>
          <p:cNvSpPr/>
          <p:nvPr/>
        </p:nvSpPr>
        <p:spPr>
          <a:xfrm>
            <a:off x="1345867" y="6502994"/>
            <a:ext cx="407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hlinkClick r:id="rId5"/>
              </a:rPr>
              <a:t>https://www.blackindata.co.uk/introduction-to-data-analysis/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82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Exploratory Data Analysis? - GeeksforGeeks">
            <a:extLst>
              <a:ext uri="{FF2B5EF4-FFF2-40B4-BE49-F238E27FC236}">
                <a16:creationId xmlns:a16="http://schemas.microsoft.com/office/drawing/2014/main" id="{DD045E7D-0290-49D5-A84B-3F3EAB83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908650"/>
            <a:ext cx="8320827" cy="5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F2CAA3-0F9E-4227-846C-239B435F1330}"/>
              </a:ext>
            </a:extLst>
          </p:cNvPr>
          <p:cNvSpPr/>
          <p:nvPr/>
        </p:nvSpPr>
        <p:spPr>
          <a:xfrm>
            <a:off x="3071580" y="6381748"/>
            <a:ext cx="5688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https://www.geeksforgeeks.org/what-is-exploratory-data-analysis/</a:t>
            </a:r>
            <a:r>
              <a:rPr lang="es-ES" sz="12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4DBBBA-8567-4857-9B96-9F6A68398133}"/>
              </a:ext>
            </a:extLst>
          </p:cNvPr>
          <p:cNvSpPr/>
          <p:nvPr/>
        </p:nvSpPr>
        <p:spPr>
          <a:xfrm rot="18531841">
            <a:off x="1989921" y="4525978"/>
            <a:ext cx="3171864" cy="1495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0F07E56A-44DB-4B9E-97CD-605337B1F1A9}"/>
              </a:ext>
            </a:extLst>
          </p:cNvPr>
          <p:cNvSpPr txBox="1"/>
          <p:nvPr/>
        </p:nvSpPr>
        <p:spPr>
          <a:xfrm>
            <a:off x="607286" y="6335581"/>
            <a:ext cx="19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DATA WRANGLING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 descr="Exploratory Data Analysis in Predictive Modeling: Techniques &amp; Strategies">
            <a:extLst>
              <a:ext uri="{FF2B5EF4-FFF2-40B4-BE49-F238E27FC236}">
                <a16:creationId xmlns:a16="http://schemas.microsoft.com/office/drawing/2014/main" id="{2B127545-301C-416F-83DE-3919FECA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440" y="1484730"/>
            <a:ext cx="2709376" cy="30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07A235-01F9-4F4A-8364-F708FDBEB343}"/>
              </a:ext>
            </a:extLst>
          </p:cNvPr>
          <p:cNvSpPr/>
          <p:nvPr/>
        </p:nvSpPr>
        <p:spPr>
          <a:xfrm>
            <a:off x="9768510" y="5133230"/>
            <a:ext cx="1944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5"/>
              </a:rPr>
              <a:t>https://www.markovml.com/blog/exploratory-data-analysis</a:t>
            </a:r>
            <a:r>
              <a:rPr lang="es-E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6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9270" y="1556740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para las Prácticas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692014" y="3930370"/>
            <a:ext cx="10662031" cy="908375"/>
            <a:chOff x="951223" y="1668468"/>
            <a:chExt cx="10662031" cy="908375"/>
          </a:xfrm>
        </p:grpSpPr>
        <p:sp>
          <p:nvSpPr>
            <p:cNvPr id="6" name="Rectángulo redondeado 5"/>
            <p:cNvSpPr/>
            <p:nvPr/>
          </p:nvSpPr>
          <p:spPr>
            <a:xfrm>
              <a:off x="1387910" y="1668468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dirty="0">
                  <a:solidFill>
                    <a:schemeClr val="tx1"/>
                  </a:solidFill>
                  <a:hlinkClick r:id="rId2"/>
                </a:rPr>
                <a:t>http://biost3.bio.ub.edu/html/posgrado_data_science/</a:t>
              </a:r>
              <a:r>
                <a:rPr lang="es-ES" sz="2000" dirty="0">
                  <a:solidFill>
                    <a:schemeClr val="tx1"/>
                  </a:solidFill>
                </a:rPr>
                <a:t>  </a:t>
              </a: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951223" y="1866495"/>
              <a:ext cx="446325" cy="446325"/>
              <a:chOff x="946646" y="1980174"/>
              <a:chExt cx="446325" cy="446325"/>
            </a:xfrm>
          </p:grpSpPr>
          <p:sp>
            <p:nvSpPr>
              <p:cNvPr id="26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007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1061793" y="2018670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4" name="QuadreDeText 3">
            <a:extLst>
              <a:ext uri="{FF2B5EF4-FFF2-40B4-BE49-F238E27FC236}">
                <a16:creationId xmlns:a16="http://schemas.microsoft.com/office/drawing/2014/main" id="{62BB26E0-849B-4B8D-8FCA-BD4DD47A6A84}"/>
              </a:ext>
            </a:extLst>
          </p:cNvPr>
          <p:cNvSpPr txBox="1"/>
          <p:nvPr/>
        </p:nvSpPr>
        <p:spPr>
          <a:xfrm>
            <a:off x="1058366" y="2562179"/>
            <a:ext cx="941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err="1"/>
              <a:t>Diferentes</a:t>
            </a:r>
            <a:r>
              <a:rPr lang="ca-ES" sz="2400" dirty="0"/>
              <a:t> </a:t>
            </a:r>
            <a:r>
              <a:rPr lang="ca-ES" sz="2400" dirty="0" err="1"/>
              <a:t>materiales</a:t>
            </a:r>
            <a:r>
              <a:rPr lang="ca-ES" sz="2400" dirty="0"/>
              <a:t> y </a:t>
            </a:r>
            <a:r>
              <a:rPr lang="ca-ES" sz="2400" dirty="0" err="1"/>
              <a:t>bibliografía</a:t>
            </a:r>
            <a:r>
              <a:rPr lang="ca-ES" sz="2400" dirty="0"/>
              <a:t> para estos dos </a:t>
            </a:r>
            <a:r>
              <a:rPr lang="ca-ES" sz="2400" dirty="0" err="1"/>
              <a:t>temas</a:t>
            </a:r>
            <a:r>
              <a:rPr lang="ca-ES" sz="2400" dirty="0"/>
              <a:t>, </a:t>
            </a:r>
            <a:r>
              <a:rPr lang="ca-ES" sz="2400" dirty="0" err="1"/>
              <a:t>basados</a:t>
            </a:r>
            <a:r>
              <a:rPr lang="ca-ES" sz="2400" dirty="0"/>
              <a:t> </a:t>
            </a:r>
            <a:r>
              <a:rPr lang="ca-ES" sz="2400" dirty="0" err="1"/>
              <a:t>principalmente</a:t>
            </a:r>
            <a:r>
              <a:rPr lang="ca-ES" sz="2400" dirty="0"/>
              <a:t> en el uso de </a:t>
            </a:r>
            <a:r>
              <a:rPr lang="ca-ES" sz="2400" dirty="0" err="1"/>
              <a:t>Colabs</a:t>
            </a:r>
            <a:r>
              <a:rPr lang="ca-ES" sz="2400" dirty="0"/>
              <a:t>, se </a:t>
            </a:r>
            <a:r>
              <a:rPr lang="ca-ES" sz="2400" dirty="0" err="1"/>
              <a:t>pueden</a:t>
            </a:r>
            <a:r>
              <a:rPr lang="ca-ES" sz="2400" dirty="0"/>
              <a:t> encontrar en el </a:t>
            </a:r>
            <a:r>
              <a:rPr lang="ca-ES" sz="2400" dirty="0" err="1"/>
              <a:t>directorio</a:t>
            </a:r>
            <a:r>
              <a:rPr lang="ca-ES" sz="2400" dirty="0"/>
              <a:t> “EDA_EXPERIMENTS/” de la </a:t>
            </a:r>
            <a:r>
              <a:rPr lang="ca-ES" sz="2400" dirty="0" err="1"/>
              <a:t>dirección</a:t>
            </a:r>
            <a:r>
              <a:rPr lang="ca-ES" sz="2400" dirty="0"/>
              <a:t> web:</a:t>
            </a:r>
          </a:p>
        </p:txBody>
      </p:sp>
    </p:spTree>
    <p:extLst>
      <p:ext uri="{BB962C8B-B14F-4D97-AF65-F5344CB8AC3E}">
        <p14:creationId xmlns:p14="http://schemas.microsoft.com/office/powerpoint/2010/main" val="19547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CONDUCT AN EXPERIMENTAL RESEARCH?">
            <a:extLst>
              <a:ext uri="{FF2B5EF4-FFF2-40B4-BE49-F238E27FC236}">
                <a16:creationId xmlns:a16="http://schemas.microsoft.com/office/drawing/2014/main" id="{D2B37F94-32A5-4ABF-9F81-86ACC191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66" y="980660"/>
            <a:ext cx="8703933" cy="48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C93537-8447-4521-B3F9-87923D624B23}"/>
              </a:ext>
            </a:extLst>
          </p:cNvPr>
          <p:cNvSpPr/>
          <p:nvPr/>
        </p:nvSpPr>
        <p:spPr>
          <a:xfrm>
            <a:off x="1703390" y="5974415"/>
            <a:ext cx="800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https://media.licdn.com/dms/image/D4D12AQFxOhScIn57Yw/article-cover_image-shrink_720_1280/0/1694618574371?e=1721865600&amp;v=beta&amp;t=kyfZnaC3kQI36whIPB8DIcHVWEvoB6hKUNvXfH4zdBk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82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FBE37-C121-4D26-976C-4D01054AC4AF}"/>
              </a:ext>
            </a:extLst>
          </p:cNvPr>
          <p:cNvSpPr/>
          <p:nvPr/>
        </p:nvSpPr>
        <p:spPr>
          <a:xfrm>
            <a:off x="623240" y="764630"/>
            <a:ext cx="6480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La importancia del diseño experimental en biología y medicina</a:t>
            </a:r>
          </a:p>
          <a:p>
            <a:pPr algn="just"/>
            <a:r>
              <a:rPr lang="es-ES" sz="1600" dirty="0"/>
              <a:t>El diseño experimental es un componente crucial en la investigación biológica y médica, ya que permite a los científicos establecer relaciones de causa y efecto entre variables y obtener resultados confiables. Su importancia radica en los siguientes aspectos: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1. Control de variables:</a:t>
            </a:r>
            <a:r>
              <a:rPr lang="es-ES" sz="1600" dirty="0"/>
              <a:t> Un diseño experimental bien elaborado permite controlar las variables del estudio, minimizando la influencia de factores externos que podrían afectar los resultados. Esto aumenta la precisión y validez de la investigación.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2. Prueba de hipótesis:</a:t>
            </a:r>
            <a:r>
              <a:rPr lang="es-ES" sz="1600" dirty="0"/>
              <a:t> El diseño experimental facilita la prueba de hipótesis específicas sobre los fenómenos biológicos o médicos en estudio. Permite formular preguntas precisas y recopilar datos relevantes para responderlas.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3. Reproducibilidad:</a:t>
            </a:r>
            <a:r>
              <a:rPr lang="es-ES" sz="1600" dirty="0"/>
              <a:t> Un diseño experimental sólido permite que los experimentos se repitan con mayor facilidad y precisión, lo que es fundamental para verificar los hallazgos y avanzar en el conocimiento científico.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4. Generalización de resultados:</a:t>
            </a:r>
            <a:r>
              <a:rPr lang="es-ES" sz="1600" dirty="0"/>
              <a:t> Los resultados obtenidos a través de un diseño experimental bien diseñado pueden ser generalizados a otras poblaciones o contextos, lo que aumenta su impacto y relevancia.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5. Aplicaciones prácticas:</a:t>
            </a:r>
            <a:r>
              <a:rPr lang="es-ES" sz="1600" dirty="0"/>
              <a:t> Los conocimientos obtenidos a través de la investigación experimental en biología y medicina tienen un impacto directo en el desarrollo de nuevos tratamientos, medicamentos y estrategias preventivas para mejorar la salud humana.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3BCB8-FA36-48C4-99B6-9EDCC675BFC1}"/>
              </a:ext>
            </a:extLst>
          </p:cNvPr>
          <p:cNvSpPr/>
          <p:nvPr/>
        </p:nvSpPr>
        <p:spPr>
          <a:xfrm>
            <a:off x="7248160" y="188550"/>
            <a:ext cx="432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dirty="0">
                <a:solidFill>
                  <a:srgbClr val="FF0000"/>
                </a:solidFill>
              </a:rPr>
              <a:t>diseño experimental </a:t>
            </a:r>
            <a:r>
              <a:rPr lang="es-ES" dirty="0"/>
              <a:t>es una herramienta indispensable para la investigación científica en biología y medicina, ya que permite establecer relaciones causales, controlar variables, probar hipótesis, generar resultados reproducibles y generalizables, con el fin de mejorar nuestra comprensión de los procesos biológicos y médicos y contribuir al desarrollo de soluciones para mejorar la salud humana.</a:t>
            </a:r>
          </a:p>
        </p:txBody>
      </p:sp>
      <p:sp>
        <p:nvSpPr>
          <p:cNvPr id="4" name="AutoShape 2" descr="Study Designs in Medical Research - PathBliss">
            <a:extLst>
              <a:ext uri="{FF2B5EF4-FFF2-40B4-BE49-F238E27FC236}">
                <a16:creationId xmlns:a16="http://schemas.microsoft.com/office/drawing/2014/main" id="{1CBAAFC3-7D0D-4630-9318-3F1AB72A0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86208" y="46280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Study Designs in Medical Research - PathBliss">
            <a:extLst>
              <a:ext uri="{FF2B5EF4-FFF2-40B4-BE49-F238E27FC236}">
                <a16:creationId xmlns:a16="http://schemas.microsoft.com/office/drawing/2014/main" id="{55358DC5-87B7-4365-8AEA-6EEF03988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38608" y="47804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The pyramid of study designs and evidence of effectiveness. Source:... |  Download Scientific Diagram">
            <a:extLst>
              <a:ext uri="{FF2B5EF4-FFF2-40B4-BE49-F238E27FC236}">
                <a16:creationId xmlns:a16="http://schemas.microsoft.com/office/drawing/2014/main" id="{CC5CB5C5-66C5-47D3-9A5D-49506470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00" y="3011637"/>
            <a:ext cx="43243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558F55-6133-4732-9ADF-7EE9E9D5E2EA}"/>
              </a:ext>
            </a:extLst>
          </p:cNvPr>
          <p:cNvSpPr/>
          <p:nvPr/>
        </p:nvSpPr>
        <p:spPr>
          <a:xfrm>
            <a:off x="7239186" y="6119942"/>
            <a:ext cx="473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https://www.researchgate.net/publication/229154674_Statistical_methods_for_designing_and_assessing_the_effectiveness_of_community-based_interventions_with_small_numbers/figures?lo=1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5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xperimental Design - Carolina Knowledge Center">
            <a:extLst>
              <a:ext uri="{FF2B5EF4-FFF2-40B4-BE49-F238E27FC236}">
                <a16:creationId xmlns:a16="http://schemas.microsoft.com/office/drawing/2014/main" id="{7F5FD4FC-EC08-423E-9026-F42351FE55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5472A8D-BD28-41A5-8AFC-8950AF6B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98" y="556759"/>
            <a:ext cx="8948203" cy="5815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78DC1B-7BF3-4344-9228-58D464913E74}"/>
              </a:ext>
            </a:extLst>
          </p:cNvPr>
          <p:cNvSpPr/>
          <p:nvPr/>
        </p:nvSpPr>
        <p:spPr>
          <a:xfrm>
            <a:off x="2423490" y="6388302"/>
            <a:ext cx="8227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https://knowledge.carolina.com/document/experimental-design/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773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amentoNoticia_LKP_sc xmlns="http://schemas.microsoft.com/sharepoint/v3">8</DepartamentoNoticia_LKP_sc>
    <RoutingRuleDescription xmlns="http://schemas.microsoft.com/sharepoint/v3">Plantilla PWP per a les presentacions dels nostres docents als cursos.</RoutingRule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4815A83BD824C93BB958F40CF64DE" ma:contentTypeVersion="5" ma:contentTypeDescription="Crea un document nou" ma:contentTypeScope="" ma:versionID="0a4d95f93f0186c496cc2075ca623b6a">
  <xsd:schema xmlns:xsd="http://www.w3.org/2001/XMLSchema" xmlns:xs="http://www.w3.org/2001/XMLSchema" xmlns:p="http://schemas.microsoft.com/office/2006/metadata/properties" xmlns:ns1="http://schemas.microsoft.com/sharepoint/v3" xmlns:ns2="130798d0-511a-4d3b-b07f-a1c302155d42" targetNamespace="http://schemas.microsoft.com/office/2006/metadata/properties" ma:root="true" ma:fieldsID="e4f6672eb8272750b75ab25b47142db1" ns1:_="" ns2:_="">
    <xsd:import namespace="http://schemas.microsoft.com/sharepoint/v3"/>
    <xsd:import namespace="130798d0-511a-4d3b-b07f-a1c302155d4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1:DepartamentoNoticia_LKP_sc" minOccurs="0"/>
                <xsd:element ref="ns2:Dept_x003a_T_x00ed_t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Descripció" ma:internalName="RoutingRuleDescription">
      <xsd:simpleType>
        <xsd:restriction base="dms:Text">
          <xsd:maxLength value="255"/>
        </xsd:restriction>
      </xsd:simpleType>
    </xsd:element>
    <xsd:element name="DepartamentoNoticia_LKP_sc" ma:index="9" nillable="true" ma:displayName="Dept" ma:description="Departament" ma:list="{5403D093-990A-4528-9751-A27B8EC05FF3}" ma:internalName="DepartamentoNoticia_LKP_sc" ma:readOnly="false" ma:showField="Title" ma:web="{d030872a-6739-4317-8d6c-277c3c44041f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798d0-511a-4d3b-b07f-a1c302155d42" elementFormDefault="qualified">
    <xsd:import namespace="http://schemas.microsoft.com/office/2006/documentManagement/types"/>
    <xsd:import namespace="http://schemas.microsoft.com/office/infopath/2007/PartnerControls"/>
    <xsd:element name="Dept_x003a_T_x00ed_tol" ma:index="10" nillable="true" ma:displayName="Departament" ma:list="{5403D093-990A-4528-9751-A27B8EC05FF3}" ma:internalName="Dept_x003a_T_x00ed_tol" ma:readOnly="true" ma:showField="Title" ma:web="d030872a-6739-4317-8d6c-277c3c44041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FE4A9-5D86-497B-8153-AAB11DB61D38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130798d0-511a-4d3b-b07f-a1c302155d42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181E107-5D91-43B5-AF52-D2386EBDB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0798d0-511a-4d3b-b07f-a1c302155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E5DEB7-8EDE-406B-BB0C-9C4D67C7F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1069</Words>
  <Application>Microsoft Office PowerPoint</Application>
  <PresentationFormat>Pantalla panoràmica</PresentationFormat>
  <Paragraphs>48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Merriweather Sans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PWP per a les presentacions docents</dc:title>
  <dc:creator>Carles Garcia Altés</dc:creator>
  <cp:lastModifiedBy>Antonio Monleon Getino</cp:lastModifiedBy>
  <cp:revision>203</cp:revision>
  <dcterms:created xsi:type="dcterms:W3CDTF">2014-12-18T10:05:54Z</dcterms:created>
  <dcterms:modified xsi:type="dcterms:W3CDTF">2024-05-27T08:18:35Z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0x010100F4C4815A83BD824C93BB958F40CF64DE</vt:lpwstr>
  </property>
</Properties>
</file>