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10" r:id="rId5"/>
    <p:sldId id="287" r:id="rId6"/>
    <p:sldId id="298" r:id="rId7"/>
    <p:sldId id="301" r:id="rId8"/>
    <p:sldId id="311" r:id="rId9"/>
    <p:sldId id="274" r:id="rId10"/>
    <p:sldId id="317" r:id="rId11"/>
    <p:sldId id="316" r:id="rId12"/>
    <p:sldId id="318" r:id="rId13"/>
    <p:sldId id="320" r:id="rId14"/>
    <p:sldId id="313" r:id="rId15"/>
    <p:sldId id="322" r:id="rId16"/>
    <p:sldId id="321" r:id="rId17"/>
    <p:sldId id="319" r:id="rId18"/>
    <p:sldId id="323" r:id="rId19"/>
    <p:sldId id="325" r:id="rId20"/>
    <p:sldId id="326" r:id="rId21"/>
    <p:sldId id="327" r:id="rId22"/>
    <p:sldId id="324" r:id="rId23"/>
    <p:sldId id="302" r:id="rId24"/>
    <p:sldId id="279"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529" userDrawn="1">
          <p15:clr>
            <a:srgbClr val="A4A3A4"/>
          </p15:clr>
        </p15:guide>
        <p15:guide id="3" orient="horz" pos="1026" userDrawn="1">
          <p15:clr>
            <a:srgbClr val="A4A3A4"/>
          </p15:clr>
        </p15:guide>
        <p15:guide id="4" pos="7242" userDrawn="1">
          <p15:clr>
            <a:srgbClr val="A4A3A4"/>
          </p15:clr>
        </p15:guide>
        <p15:guide id="5" pos="3840" userDrawn="1">
          <p15:clr>
            <a:srgbClr val="A4A3A4"/>
          </p15:clr>
        </p15:guide>
        <p15:guide id="6" orient="horz" pos="5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F54257"/>
    <a:srgbClr val="F6B511"/>
    <a:srgbClr val="CCE3F5"/>
    <a:srgbClr val="DDF0FF"/>
    <a:srgbClr val="FFFFFF"/>
    <a:srgbClr val="0066FF"/>
    <a:srgbClr val="78B3DF"/>
    <a:srgbClr val="B9E85C"/>
    <a:srgbClr val="F10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4" d="100"/>
          <a:sy n="104" d="100"/>
        </p:scale>
        <p:origin x="234" y="114"/>
      </p:cViewPr>
      <p:guideLst>
        <p:guide orient="horz" pos="663"/>
        <p:guide pos="529"/>
        <p:guide orient="horz" pos="1026"/>
        <p:guide pos="7242"/>
        <p:guide pos="3840"/>
        <p:guide orient="horz" pos="527"/>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4C3D9-1DCB-4224-B632-E5CDF1D417BF}" type="datetimeFigureOut">
              <a:rPr lang="ca-ES" smtClean="0"/>
              <a:t>22/4/2024</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69C39-07A5-4F11-B35D-EA97FB50905B}" type="slidenum">
              <a:rPr lang="ca-ES" smtClean="0"/>
              <a:t>‹#›</a:t>
            </a:fld>
            <a:endParaRPr lang="ca-ES"/>
          </a:p>
        </p:txBody>
      </p:sp>
    </p:spTree>
    <p:extLst>
      <p:ext uri="{BB962C8B-B14F-4D97-AF65-F5344CB8AC3E}">
        <p14:creationId xmlns:p14="http://schemas.microsoft.com/office/powerpoint/2010/main" val="14463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13" name="Imagen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231" t="9088" r="-231" b="19433"/>
          <a:stretch/>
        </p:blipFill>
        <p:spPr>
          <a:xfrm>
            <a:off x="3321" y="832409"/>
            <a:ext cx="12216388" cy="6025591"/>
          </a:xfrm>
          <a:prstGeom prst="rect">
            <a:avLst/>
          </a:prstGeom>
        </p:spPr>
      </p:pic>
      <p:sp>
        <p:nvSpPr>
          <p:cNvPr id="14" name="Entrada manual 5"/>
          <p:cNvSpPr/>
          <p:nvPr userDrawn="1"/>
        </p:nvSpPr>
        <p:spPr>
          <a:xfrm flipH="1" flipV="1">
            <a:off x="-15636" y="832409"/>
            <a:ext cx="6616059" cy="50449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80 w 10000"/>
              <a:gd name="connsiteY0" fmla="*/ 5200 h 10000"/>
              <a:gd name="connsiteX1" fmla="*/ 10000 w 10000"/>
              <a:gd name="connsiteY1" fmla="*/ 0 h 10000"/>
              <a:gd name="connsiteX2" fmla="*/ 10000 w 10000"/>
              <a:gd name="connsiteY2" fmla="*/ 10000 h 10000"/>
              <a:gd name="connsiteX3" fmla="*/ 0 w 10000"/>
              <a:gd name="connsiteY3" fmla="*/ 10000 h 10000"/>
              <a:gd name="connsiteX4" fmla="*/ 1880 w 10000"/>
              <a:gd name="connsiteY4" fmla="*/ 5200 h 10000"/>
              <a:gd name="connsiteX0" fmla="*/ 43 w 10000"/>
              <a:gd name="connsiteY0" fmla="*/ 3578 h 10000"/>
              <a:gd name="connsiteX1" fmla="*/ 10000 w 10000"/>
              <a:gd name="connsiteY1" fmla="*/ 0 h 10000"/>
              <a:gd name="connsiteX2" fmla="*/ 10000 w 10000"/>
              <a:gd name="connsiteY2" fmla="*/ 10000 h 10000"/>
              <a:gd name="connsiteX3" fmla="*/ 0 w 10000"/>
              <a:gd name="connsiteY3" fmla="*/ 10000 h 10000"/>
              <a:gd name="connsiteX4" fmla="*/ 43 w 10000"/>
              <a:gd name="connsiteY4" fmla="*/ 3578 h 10000"/>
              <a:gd name="connsiteX0" fmla="*/ 43 w 10000"/>
              <a:gd name="connsiteY0" fmla="*/ 1841 h 8263"/>
              <a:gd name="connsiteX1" fmla="*/ 10000 w 10000"/>
              <a:gd name="connsiteY1" fmla="*/ 0 h 8263"/>
              <a:gd name="connsiteX2" fmla="*/ 10000 w 10000"/>
              <a:gd name="connsiteY2" fmla="*/ 8263 h 8263"/>
              <a:gd name="connsiteX3" fmla="*/ 0 w 10000"/>
              <a:gd name="connsiteY3" fmla="*/ 8263 h 8263"/>
              <a:gd name="connsiteX4" fmla="*/ 43 w 10000"/>
              <a:gd name="connsiteY4" fmla="*/ 1841 h 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8263">
                <a:moveTo>
                  <a:pt x="43" y="1841"/>
                </a:moveTo>
                <a:lnTo>
                  <a:pt x="10000" y="0"/>
                </a:lnTo>
                <a:lnTo>
                  <a:pt x="10000" y="8263"/>
                </a:lnTo>
                <a:lnTo>
                  <a:pt x="0" y="8263"/>
                </a:lnTo>
                <a:cubicBezTo>
                  <a:pt x="14" y="6122"/>
                  <a:pt x="29" y="3982"/>
                  <a:pt x="43" y="1841"/>
                </a:cubicBezTo>
                <a:close/>
              </a:path>
            </a:pathLst>
          </a:custGeom>
          <a:gradFill flip="none" rotWithShape="1">
            <a:gsLst>
              <a:gs pos="0">
                <a:schemeClr val="tx1"/>
              </a:gs>
              <a:gs pos="79000">
                <a:schemeClr val="tx1">
                  <a:alpha val="0"/>
                  <a:lumMod val="45000"/>
                  <a:lumOff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800"/>
          </a:p>
        </p:txBody>
      </p:sp>
      <p:sp>
        <p:nvSpPr>
          <p:cNvPr id="9" name="8 Rectángulo"/>
          <p:cNvSpPr/>
          <p:nvPr userDrawn="1"/>
        </p:nvSpPr>
        <p:spPr>
          <a:xfrm>
            <a:off x="8112280" y="-1827730"/>
            <a:ext cx="2631339" cy="369332"/>
          </a:xfrm>
          <a:prstGeom prst="rect">
            <a:avLst/>
          </a:prstGeom>
        </p:spPr>
        <p:txBody>
          <a:bodyPr wrap="square">
            <a:spAutoFit/>
          </a:bodyPr>
          <a:lstStyle/>
          <a:p>
            <a:pPr algn="r"/>
            <a:r>
              <a:rPr lang="ca-ES" sz="1800" b="1" dirty="0">
                <a:solidFill>
                  <a:schemeClr val="bg1"/>
                </a:solidFill>
                <a:latin typeface="Arial" panose="020B0604020202020204" pitchFamily="34" charset="0"/>
                <a:cs typeface="Arial" panose="020B0604020202020204" pitchFamily="34" charset="0"/>
              </a:rPr>
              <a:t>#</a:t>
            </a:r>
            <a:r>
              <a:rPr lang="ca-ES" sz="1800" b="0" dirty="0">
                <a:solidFill>
                  <a:schemeClr val="bg1"/>
                </a:solidFill>
                <a:latin typeface="Arial" panose="020B0604020202020204" pitchFamily="34" charset="0"/>
                <a:cs typeface="Arial" panose="020B0604020202020204" pitchFamily="34" charset="0"/>
              </a:rPr>
              <a:t>IL3</a:t>
            </a:r>
            <a:r>
              <a:rPr lang="ca-ES" sz="1800" b="1" dirty="0">
                <a:solidFill>
                  <a:schemeClr val="bg1"/>
                </a:solidFill>
                <a:latin typeface="Arial" panose="020B0604020202020204" pitchFamily="34" charset="0"/>
                <a:cs typeface="Arial" panose="020B0604020202020204" pitchFamily="34" charset="0"/>
              </a:rPr>
              <a:t>Live</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200" y="145531"/>
            <a:ext cx="6264870" cy="662366"/>
          </a:xfrm>
          <a:prstGeom prst="rect">
            <a:avLst/>
          </a:prstGeom>
        </p:spPr>
      </p:pic>
      <p:sp>
        <p:nvSpPr>
          <p:cNvPr id="12" name="Entrada manual 5"/>
          <p:cNvSpPr/>
          <p:nvPr userDrawn="1"/>
        </p:nvSpPr>
        <p:spPr>
          <a:xfrm flipH="1" flipV="1">
            <a:off x="-15989" y="832410"/>
            <a:ext cx="6616059" cy="50449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80 w 10000"/>
              <a:gd name="connsiteY0" fmla="*/ 5200 h 10000"/>
              <a:gd name="connsiteX1" fmla="*/ 10000 w 10000"/>
              <a:gd name="connsiteY1" fmla="*/ 0 h 10000"/>
              <a:gd name="connsiteX2" fmla="*/ 10000 w 10000"/>
              <a:gd name="connsiteY2" fmla="*/ 10000 h 10000"/>
              <a:gd name="connsiteX3" fmla="*/ 0 w 10000"/>
              <a:gd name="connsiteY3" fmla="*/ 10000 h 10000"/>
              <a:gd name="connsiteX4" fmla="*/ 1880 w 10000"/>
              <a:gd name="connsiteY4" fmla="*/ 5200 h 10000"/>
              <a:gd name="connsiteX0" fmla="*/ 43 w 10000"/>
              <a:gd name="connsiteY0" fmla="*/ 3578 h 10000"/>
              <a:gd name="connsiteX1" fmla="*/ 10000 w 10000"/>
              <a:gd name="connsiteY1" fmla="*/ 0 h 10000"/>
              <a:gd name="connsiteX2" fmla="*/ 10000 w 10000"/>
              <a:gd name="connsiteY2" fmla="*/ 10000 h 10000"/>
              <a:gd name="connsiteX3" fmla="*/ 0 w 10000"/>
              <a:gd name="connsiteY3" fmla="*/ 10000 h 10000"/>
              <a:gd name="connsiteX4" fmla="*/ 43 w 10000"/>
              <a:gd name="connsiteY4" fmla="*/ 3578 h 10000"/>
              <a:gd name="connsiteX0" fmla="*/ 43 w 10000"/>
              <a:gd name="connsiteY0" fmla="*/ 1841 h 8263"/>
              <a:gd name="connsiteX1" fmla="*/ 10000 w 10000"/>
              <a:gd name="connsiteY1" fmla="*/ 0 h 8263"/>
              <a:gd name="connsiteX2" fmla="*/ 10000 w 10000"/>
              <a:gd name="connsiteY2" fmla="*/ 8263 h 8263"/>
              <a:gd name="connsiteX3" fmla="*/ 0 w 10000"/>
              <a:gd name="connsiteY3" fmla="*/ 8263 h 8263"/>
              <a:gd name="connsiteX4" fmla="*/ 43 w 10000"/>
              <a:gd name="connsiteY4" fmla="*/ 1841 h 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8263">
                <a:moveTo>
                  <a:pt x="43" y="1841"/>
                </a:moveTo>
                <a:lnTo>
                  <a:pt x="10000" y="0"/>
                </a:lnTo>
                <a:lnTo>
                  <a:pt x="10000" y="8263"/>
                </a:lnTo>
                <a:lnTo>
                  <a:pt x="0" y="8263"/>
                </a:lnTo>
                <a:cubicBezTo>
                  <a:pt x="14" y="6122"/>
                  <a:pt x="29" y="3982"/>
                  <a:pt x="43" y="1841"/>
                </a:cubicBezTo>
                <a:close/>
              </a:path>
            </a:pathLst>
          </a:custGeom>
          <a:solidFill>
            <a:srgbClr val="006ED1">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800"/>
          </a:p>
        </p:txBody>
      </p:sp>
    </p:spTree>
    <p:extLst>
      <p:ext uri="{BB962C8B-B14F-4D97-AF65-F5344CB8AC3E}">
        <p14:creationId xmlns:p14="http://schemas.microsoft.com/office/powerpoint/2010/main" val="91690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TANDARD">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199" y="116540"/>
            <a:ext cx="5544771" cy="597129"/>
          </a:xfrm>
          <a:prstGeom prst="rect">
            <a:avLst/>
          </a:prstGeom>
        </p:spPr>
      </p:pic>
    </p:spTree>
    <p:extLst>
      <p:ext uri="{BB962C8B-B14F-4D97-AF65-F5344CB8AC3E}">
        <p14:creationId xmlns:p14="http://schemas.microsoft.com/office/powerpoint/2010/main" val="196680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ESPECIAL">
    <p:spTree>
      <p:nvGrpSpPr>
        <p:cNvPr id="1" name=""/>
        <p:cNvGrpSpPr/>
        <p:nvPr/>
      </p:nvGrpSpPr>
      <p:grpSpPr>
        <a:xfrm>
          <a:off x="0" y="0"/>
          <a:ext cx="0" cy="0"/>
          <a:chOff x="0" y="0"/>
          <a:chExt cx="0" cy="0"/>
        </a:xfrm>
      </p:grpSpPr>
      <p:sp>
        <p:nvSpPr>
          <p:cNvPr id="7" name="6 Rectángulo"/>
          <p:cNvSpPr/>
          <p:nvPr userDrawn="1"/>
        </p:nvSpPr>
        <p:spPr>
          <a:xfrm>
            <a:off x="0" y="764630"/>
            <a:ext cx="12192000" cy="61131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199" y="116540"/>
            <a:ext cx="5544771" cy="597129"/>
          </a:xfrm>
          <a:prstGeom prst="rect">
            <a:avLst/>
          </a:prstGeom>
        </p:spPr>
      </p:pic>
    </p:spTree>
    <p:extLst>
      <p:ext uri="{BB962C8B-B14F-4D97-AF65-F5344CB8AC3E}">
        <p14:creationId xmlns:p14="http://schemas.microsoft.com/office/powerpoint/2010/main" val="258708414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ÀGINA FINAL">
    <p:spTree>
      <p:nvGrpSpPr>
        <p:cNvPr id="1" name=""/>
        <p:cNvGrpSpPr/>
        <p:nvPr/>
      </p:nvGrpSpPr>
      <p:grpSpPr>
        <a:xfrm>
          <a:off x="0" y="0"/>
          <a:ext cx="0" cy="0"/>
          <a:chOff x="0" y="0"/>
          <a:chExt cx="0" cy="0"/>
        </a:xfrm>
      </p:grpSpPr>
      <p:sp>
        <p:nvSpPr>
          <p:cNvPr id="4" name="7 Rectángulo"/>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3490" y="3068951"/>
            <a:ext cx="7489040" cy="843145"/>
          </a:xfrm>
          <a:prstGeom prst="rect">
            <a:avLst/>
          </a:prstGeom>
        </p:spPr>
      </p:pic>
    </p:spTree>
    <p:extLst>
      <p:ext uri="{BB962C8B-B14F-4D97-AF65-F5344CB8AC3E}">
        <p14:creationId xmlns:p14="http://schemas.microsoft.com/office/powerpoint/2010/main" val="981349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05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monleong@ub.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s://es.wikipedia.org/wiki/Markdown" TargetMode="External"/><Relationship Id="rId2" Type="http://schemas.openxmlformats.org/officeDocument/2006/relationships/hyperlink" Target="https://support--rstudio-com.netlify.app/products/rstudio/download/"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uv.es/vcoll/conceptos-basicos.html" TargetMode="External"/><Relationship Id="rId7" Type="http://schemas.openxmlformats.org/officeDocument/2006/relationships/image" Target="../media/image23.jpeg"/><Relationship Id="rId2" Type="http://schemas.openxmlformats.org/officeDocument/2006/relationships/hyperlink" Target="https://cran.r-project.org/doc/contrib/rdebuts_es.pdf" TargetMode="External"/><Relationship Id="rId1" Type="http://schemas.openxmlformats.org/officeDocument/2006/relationships/slideLayout" Target="../slideLayouts/slideLayout2.xml"/><Relationship Id="rId6" Type="http://schemas.openxmlformats.org/officeDocument/2006/relationships/hyperlink" Target="https://www.uv.es/conesa/CursoR/material/handout-sesion2.pdf" TargetMode="External"/><Relationship Id="rId5" Type="http://schemas.openxmlformats.org/officeDocument/2006/relationships/hyperlink" Target="https://diposit.ub.edu/dspace/bitstream/2445/301/1/157.pdf" TargetMode="External"/><Relationship Id="rId4" Type="http://schemas.openxmlformats.org/officeDocument/2006/relationships/hyperlink" Target="https://rafalab.dfci.harvard.edu/dslibro/r-basics.html" TargetMode="External"/><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s://moderndive.com/1-getting-started.html" TargetMode="External"/><Relationship Id="rId7" Type="http://schemas.openxmlformats.org/officeDocument/2006/relationships/image" Target="../media/image27.png"/><Relationship Id="rId2" Type="http://schemas.openxmlformats.org/officeDocument/2006/relationships/hyperlink" Target="https://www.opensourceforu.com/2020/05/the-benefits-of-using-r-for-data-science/"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s://es.wikipedia.org/wiki/R_(lenguaje_de_programaci%C3%B3n)" TargetMode="External"/><Relationship Id="rId4" Type="http://schemas.openxmlformats.org/officeDocument/2006/relationships/hyperlink" Target="https://bookdown.org/rdpeng/rprogdatascience/getting-started-with-r.html#getting-started-with-the-r-interfac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ookdown.org/hbsabafaculty/ids_book/" TargetMode="External"/><Relationship Id="rId2" Type="http://schemas.openxmlformats.org/officeDocument/2006/relationships/hyperlink" Target="http://biost3.bio.ub.edu/html/posgrado_data_science2023/" TargetMode="External"/><Relationship Id="rId1" Type="http://schemas.openxmlformats.org/officeDocument/2006/relationships/slideLayout" Target="../slideLayouts/slideLayout2.xml"/><Relationship Id="rId6" Type="http://schemas.openxmlformats.org/officeDocument/2006/relationships/hyperlink" Target="https://r4ds.had.co.nz/index.html" TargetMode="External"/><Relationship Id="rId5" Type="http://schemas.openxmlformats.org/officeDocument/2006/relationships/hyperlink" Target="https://cran.r-project.org/web/packages/" TargetMode="External"/><Relationship Id="rId4" Type="http://schemas.openxmlformats.org/officeDocument/2006/relationships/hyperlink" Target="https://moderndive.com/1-getting-starte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ran.r-project.org/bin/macosx/RMacOSX-FAQ.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project.or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cran.r-project.org/" TargetMode="External"/><Relationship Id="rId2" Type="http://schemas.openxmlformats.org/officeDocument/2006/relationships/hyperlink" Target="https://www.r-project.or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9227" y="1450084"/>
            <a:ext cx="5366773" cy="923458"/>
          </a:xfrm>
          <a:prstGeom prst="rect">
            <a:avLst/>
          </a:prstGeom>
          <a:noFill/>
        </p:spPr>
        <p:txBody>
          <a:bodyPr wrap="square" rtlCol="0">
            <a:spAutoFit/>
          </a:bodyPr>
          <a:lstStyle/>
          <a:p>
            <a:pPr>
              <a:lnSpc>
                <a:spcPts val="3100"/>
              </a:lnSpc>
            </a:pPr>
            <a:r>
              <a:rPr lang="es-ES" sz="4000" b="1" dirty="0">
                <a:solidFill>
                  <a:schemeClr val="bg1"/>
                </a:solidFill>
                <a:latin typeface="Calibri" panose="020F0502020204030204" pitchFamily="34" charset="0"/>
                <a:cs typeface="Calibri" panose="020F0502020204030204" pitchFamily="34" charset="0"/>
              </a:rPr>
              <a:t>Lenguaje de programación R</a:t>
            </a:r>
          </a:p>
        </p:txBody>
      </p:sp>
      <p:sp>
        <p:nvSpPr>
          <p:cNvPr id="5" name="CuadroTexto 4"/>
          <p:cNvSpPr txBox="1"/>
          <p:nvPr/>
        </p:nvSpPr>
        <p:spPr>
          <a:xfrm>
            <a:off x="695250" y="2852920"/>
            <a:ext cx="4536630" cy="2305568"/>
          </a:xfrm>
          <a:prstGeom prst="rect">
            <a:avLst/>
          </a:prstGeom>
          <a:noFill/>
        </p:spPr>
        <p:txBody>
          <a:bodyPr wrap="square" rtlCol="0">
            <a:spAutoFit/>
          </a:bodyPr>
          <a:lstStyle/>
          <a:p>
            <a:pPr>
              <a:lnSpc>
                <a:spcPts val="3500"/>
              </a:lnSpc>
            </a:pPr>
            <a:r>
              <a:rPr lang="es-ES" sz="2400" dirty="0">
                <a:solidFill>
                  <a:schemeClr val="bg1"/>
                </a:solidFill>
                <a:latin typeface="Calibri" panose="020F0502020204030204" pitchFamily="34" charset="0"/>
                <a:cs typeface="Calibri" panose="020F0502020204030204" pitchFamily="34" charset="0"/>
              </a:rPr>
              <a:t>Toni Monleón-Getino</a:t>
            </a:r>
          </a:p>
          <a:p>
            <a:pPr>
              <a:lnSpc>
                <a:spcPts val="3500"/>
              </a:lnSpc>
            </a:pPr>
            <a:r>
              <a:rPr lang="es-ES" sz="2400" dirty="0">
                <a:solidFill>
                  <a:schemeClr val="bg1"/>
                </a:solidFill>
                <a:latin typeface="Calibri" panose="020F0502020204030204" pitchFamily="34" charset="0"/>
                <a:cs typeface="Calibri" panose="020F0502020204030204" pitchFamily="34" charset="0"/>
                <a:hlinkClick r:id="rId2"/>
              </a:rPr>
              <a:t>amonleong@ub.edu</a:t>
            </a:r>
            <a:r>
              <a:rPr lang="es-ES" sz="2400" dirty="0">
                <a:solidFill>
                  <a:schemeClr val="bg1"/>
                </a:solidFill>
                <a:latin typeface="Calibri" panose="020F0502020204030204" pitchFamily="34" charset="0"/>
                <a:cs typeface="Calibri" panose="020F0502020204030204" pitchFamily="34" charset="0"/>
              </a:rPr>
              <a:t> </a:t>
            </a:r>
          </a:p>
          <a:p>
            <a:pPr>
              <a:lnSpc>
                <a:spcPts val="3500"/>
              </a:lnSpc>
            </a:pPr>
            <a:r>
              <a:rPr lang="es-ES" sz="2400" dirty="0">
                <a:solidFill>
                  <a:schemeClr val="bg1"/>
                </a:solidFill>
                <a:latin typeface="Calibri" panose="020F0502020204030204" pitchFamily="34" charset="0"/>
                <a:cs typeface="Calibri" panose="020F0502020204030204" pitchFamily="34" charset="0"/>
              </a:rPr>
              <a:t>Profesor Titular</a:t>
            </a:r>
          </a:p>
          <a:p>
            <a:pPr>
              <a:lnSpc>
                <a:spcPts val="3500"/>
              </a:lnSpc>
            </a:pPr>
            <a:r>
              <a:rPr lang="es-ES" sz="2400" dirty="0" err="1">
                <a:solidFill>
                  <a:schemeClr val="bg1"/>
                </a:solidFill>
                <a:latin typeface="Calibri" panose="020F0502020204030204" pitchFamily="34" charset="0"/>
                <a:cs typeface="Calibri" panose="020F0502020204030204" pitchFamily="34" charset="0"/>
              </a:rPr>
              <a:t>Secció</a:t>
            </a:r>
            <a:r>
              <a:rPr lang="es-ES" sz="2400" dirty="0">
                <a:solidFill>
                  <a:schemeClr val="bg1"/>
                </a:solidFill>
                <a:latin typeface="Calibri" panose="020F0502020204030204" pitchFamily="34" charset="0"/>
                <a:cs typeface="Calibri" panose="020F0502020204030204" pitchFamily="34" charset="0"/>
              </a:rPr>
              <a:t> d’ Estadística</a:t>
            </a:r>
          </a:p>
          <a:p>
            <a:pPr>
              <a:lnSpc>
                <a:spcPts val="3500"/>
              </a:lnSpc>
            </a:pPr>
            <a:r>
              <a:rPr lang="es-ES" sz="2400" dirty="0" err="1">
                <a:solidFill>
                  <a:schemeClr val="bg1"/>
                </a:solidFill>
                <a:latin typeface="Calibri" panose="020F0502020204030204" pitchFamily="34" charset="0"/>
                <a:cs typeface="Calibri" panose="020F0502020204030204" pitchFamily="34" charset="0"/>
              </a:rPr>
              <a:t>Universitat</a:t>
            </a:r>
            <a:r>
              <a:rPr lang="es-ES" sz="2400" dirty="0">
                <a:solidFill>
                  <a:schemeClr val="bg1"/>
                </a:solidFill>
                <a:latin typeface="Calibri" panose="020F0502020204030204" pitchFamily="34" charset="0"/>
                <a:cs typeface="Calibri" panose="020F0502020204030204" pitchFamily="34" charset="0"/>
              </a:rPr>
              <a:t> de Barcelona</a:t>
            </a:r>
          </a:p>
        </p:txBody>
      </p:sp>
    </p:spTree>
    <p:extLst>
      <p:ext uri="{BB962C8B-B14F-4D97-AF65-F5344CB8AC3E}">
        <p14:creationId xmlns:p14="http://schemas.microsoft.com/office/powerpoint/2010/main" val="2078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2848" y="1277395"/>
            <a:ext cx="11629982" cy="5734327"/>
          </a:xfrm>
          <a:prstGeom prst="rect">
            <a:avLst/>
          </a:prstGeom>
        </p:spPr>
        <p:txBody>
          <a:bodyPr wrap="square">
            <a:spAutoFit/>
          </a:bodyPr>
          <a:lstStyle/>
          <a:p>
            <a:pPr algn="just"/>
            <a:r>
              <a:rPr lang="es-ES" sz="1350" b="1" i="0" u="sng" dirty="0">
                <a:solidFill>
                  <a:srgbClr val="1F1F1F"/>
                </a:solidFill>
                <a:effectLst/>
                <a:highlight>
                  <a:srgbClr val="FFFFFF"/>
                </a:highlight>
                <a:latin typeface="Google Sans"/>
              </a:rPr>
              <a:t>Ventajas</a:t>
            </a:r>
            <a:r>
              <a:rPr lang="es-ES" sz="1350" b="1" u="sng" dirty="0">
                <a:solidFill>
                  <a:srgbClr val="1F1F1F"/>
                </a:solidFill>
                <a:highlight>
                  <a:srgbClr val="FFFFFF"/>
                </a:highlight>
                <a:latin typeface="Google Sans"/>
              </a:rPr>
              <a:t> de R:</a:t>
            </a:r>
            <a:endParaRPr lang="es-ES" sz="1350" b="0" i="0" u="sng" dirty="0">
              <a:solidFill>
                <a:srgbClr val="1F1F1F"/>
              </a:solidFill>
              <a:effectLst/>
              <a:highlight>
                <a:srgbClr val="FFFFFF"/>
              </a:highlight>
              <a:latin typeface="Google Sans"/>
            </a:endParaRP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Estadística y gráficos:</a:t>
            </a:r>
            <a:r>
              <a:rPr lang="es-ES" sz="1350" b="0" i="0" dirty="0">
                <a:solidFill>
                  <a:srgbClr val="1F1F1F"/>
                </a:solidFill>
                <a:effectLst/>
                <a:highlight>
                  <a:srgbClr val="FFFFFF"/>
                </a:highlight>
                <a:latin typeface="Google Sans"/>
              </a:rPr>
              <a:t> R fue diseñado específicamente para análisis estadístico y creación de gráficos complejos.</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Amplia gama de paquetes estadísticos:</a:t>
            </a:r>
            <a:r>
              <a:rPr lang="es-ES" sz="1350" b="0" i="0" dirty="0">
                <a:solidFill>
                  <a:srgbClr val="1F1F1F"/>
                </a:solidFill>
                <a:effectLst/>
                <a:highlight>
                  <a:srgbClr val="FFFFFF"/>
                </a:highlight>
                <a:latin typeface="Google Sans"/>
              </a:rPr>
              <a:t> R tiene una comunidad grande y activa que ha desarrollado miles de paquetes para tareas estadísticas específicas.</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Entorno interactivo:</a:t>
            </a:r>
            <a:r>
              <a:rPr lang="es-ES" sz="1350" b="0" i="0" dirty="0">
                <a:solidFill>
                  <a:srgbClr val="1F1F1F"/>
                </a:solidFill>
                <a:effectLst/>
                <a:highlight>
                  <a:srgbClr val="FFFFFF"/>
                </a:highlight>
                <a:latin typeface="Google Sans"/>
              </a:rPr>
              <a:t> </a:t>
            </a:r>
            <a:r>
              <a:rPr lang="es-ES" sz="1350" b="0" i="0" dirty="0" err="1">
                <a:solidFill>
                  <a:srgbClr val="1F1F1F"/>
                </a:solidFill>
                <a:effectLst/>
                <a:highlight>
                  <a:srgbClr val="FFFFFF"/>
                </a:highlight>
                <a:latin typeface="Google Sans"/>
              </a:rPr>
              <a:t>RStudio</a:t>
            </a:r>
            <a:r>
              <a:rPr lang="es-ES" sz="1350" b="0" i="0" dirty="0">
                <a:solidFill>
                  <a:srgbClr val="1F1F1F"/>
                </a:solidFill>
                <a:effectLst/>
                <a:highlight>
                  <a:srgbClr val="FFFFFF"/>
                </a:highlight>
                <a:latin typeface="Google Sans"/>
              </a:rPr>
              <a:t> proporciona un entorno de desarrollo interactivo que facilita la exploración de datos y el desarrollo de código.</a:t>
            </a:r>
          </a:p>
          <a:p>
            <a:pPr algn="just"/>
            <a:r>
              <a:rPr lang="es-ES" sz="1350" b="1" i="0" u="sng" dirty="0">
                <a:solidFill>
                  <a:srgbClr val="1F1F1F"/>
                </a:solidFill>
                <a:effectLst/>
                <a:highlight>
                  <a:srgbClr val="FFFFFF"/>
                </a:highlight>
                <a:latin typeface="Google Sans"/>
              </a:rPr>
              <a:t>Inconvenientes de R:</a:t>
            </a:r>
            <a:endParaRPr lang="es-ES" sz="1350" b="0" i="0" u="sng" dirty="0">
              <a:solidFill>
                <a:srgbClr val="1F1F1F"/>
              </a:solidFill>
              <a:effectLst/>
              <a:highlight>
                <a:srgbClr val="FFFFFF"/>
              </a:highlight>
              <a:latin typeface="Google Sans"/>
            </a:endParaRP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Curva de aprendizaje más pronunciada:</a:t>
            </a:r>
            <a:r>
              <a:rPr lang="es-ES" sz="1350" b="0" i="0" dirty="0">
                <a:solidFill>
                  <a:srgbClr val="1F1F1F"/>
                </a:solidFill>
                <a:effectLst/>
                <a:highlight>
                  <a:srgbClr val="FFFFFF"/>
                </a:highlight>
                <a:latin typeface="Google Sans"/>
              </a:rPr>
              <a:t> La sintaxis de R puede ser más difícil de aprender para principiantes comparado con Python.</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Velocidad de ejecución:</a:t>
            </a:r>
            <a:r>
              <a:rPr lang="es-ES" sz="1350" b="0" i="0" dirty="0">
                <a:solidFill>
                  <a:srgbClr val="1F1F1F"/>
                </a:solidFill>
                <a:effectLst/>
                <a:highlight>
                  <a:srgbClr val="FFFFFF"/>
                </a:highlight>
                <a:latin typeface="Google Sans"/>
              </a:rPr>
              <a:t> R puede ser más lento que Python para algunas tareas computacionalmente intensivas.</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Menor adopción en el ámbito empresarial:</a:t>
            </a:r>
            <a:r>
              <a:rPr lang="es-ES" sz="1350" b="0" i="0" dirty="0">
                <a:solidFill>
                  <a:srgbClr val="1F1F1F"/>
                </a:solidFill>
                <a:effectLst/>
                <a:highlight>
                  <a:srgbClr val="FFFFFF"/>
                </a:highlight>
                <a:latin typeface="Google Sans"/>
              </a:rPr>
              <a:t> Python es más popular en el ámbito empresarial y de desarrollo web.</a:t>
            </a:r>
          </a:p>
          <a:p>
            <a:pPr algn="just"/>
            <a:r>
              <a:rPr lang="es-ES" sz="1350" b="1" i="0" u="sng" dirty="0">
                <a:solidFill>
                  <a:srgbClr val="1F1F1F"/>
                </a:solidFill>
                <a:effectLst/>
                <a:highlight>
                  <a:srgbClr val="FFFFFF"/>
                </a:highlight>
                <a:latin typeface="Google Sans"/>
              </a:rPr>
              <a:t>Ventajas de Python:</a:t>
            </a:r>
            <a:endParaRPr lang="es-ES" sz="1350" b="0" i="0" u="sng" dirty="0">
              <a:solidFill>
                <a:srgbClr val="1F1F1F"/>
              </a:solidFill>
              <a:effectLst/>
              <a:highlight>
                <a:srgbClr val="FFFFFF"/>
              </a:highlight>
              <a:latin typeface="Google Sans"/>
            </a:endParaRP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Lenguaje de programación general:</a:t>
            </a:r>
            <a:r>
              <a:rPr lang="es-ES" sz="1350" b="0" i="0" dirty="0">
                <a:solidFill>
                  <a:srgbClr val="1F1F1F"/>
                </a:solidFill>
                <a:effectLst/>
                <a:highlight>
                  <a:srgbClr val="FFFFFF"/>
                </a:highlight>
                <a:latin typeface="Google Sans"/>
              </a:rPr>
              <a:t> Python es un lenguaje de programación de propósito general, lo que lo hace útil para una amplia gama de tareas más allá del análisis de datos.</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Sintaxis sencilla y clara:</a:t>
            </a:r>
            <a:r>
              <a:rPr lang="es-ES" sz="1350" b="0" i="0" dirty="0">
                <a:solidFill>
                  <a:srgbClr val="1F1F1F"/>
                </a:solidFill>
                <a:effectLst/>
                <a:highlight>
                  <a:srgbClr val="FFFFFF"/>
                </a:highlight>
                <a:latin typeface="Google Sans"/>
              </a:rPr>
              <a:t> Python tiene una sintaxis considerada más fácil de leer y aprender que R.</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Gran comunidad y recursos:</a:t>
            </a:r>
            <a:r>
              <a:rPr lang="es-ES" sz="1350" b="0" i="0" dirty="0">
                <a:solidFill>
                  <a:srgbClr val="1F1F1F"/>
                </a:solidFill>
                <a:effectLst/>
                <a:highlight>
                  <a:srgbClr val="FFFFFF"/>
                </a:highlight>
                <a:latin typeface="Google Sans"/>
              </a:rPr>
              <a:t> Python tiene una comunidad grande y activa con una amplia gama de bibliotecas y recursos disponibles.</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Popularidad en el ámbito empresarial:</a:t>
            </a:r>
            <a:r>
              <a:rPr lang="es-ES" sz="1350" b="0" i="0" dirty="0">
                <a:solidFill>
                  <a:srgbClr val="1F1F1F"/>
                </a:solidFill>
                <a:effectLst/>
                <a:highlight>
                  <a:srgbClr val="FFFFFF"/>
                </a:highlight>
                <a:latin typeface="Google Sans"/>
              </a:rPr>
              <a:t> Python es ampliamente utilizado en el ámbito empresarial y de desarrollo web.</a:t>
            </a:r>
          </a:p>
          <a:p>
            <a:pPr lvl="1" algn="just"/>
            <a:r>
              <a:rPr lang="es-ES" sz="1350" b="1" i="0" dirty="0">
                <a:solidFill>
                  <a:srgbClr val="1F1F1F"/>
                </a:solidFill>
                <a:effectLst/>
                <a:highlight>
                  <a:srgbClr val="FFFFFF"/>
                </a:highlight>
                <a:latin typeface="Google Sans"/>
              </a:rPr>
              <a:t>Inconvenientes de Python:</a:t>
            </a:r>
            <a:endParaRPr lang="es-ES" sz="1350" b="0" i="0" dirty="0">
              <a:solidFill>
                <a:srgbClr val="1F1F1F"/>
              </a:solidFill>
              <a:effectLst/>
              <a:highlight>
                <a:srgbClr val="FFFFFF"/>
              </a:highlight>
              <a:latin typeface="Google Sans"/>
            </a:endParaRP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Menos paquetes estadísticos especializados:</a:t>
            </a:r>
            <a:r>
              <a:rPr lang="es-ES" sz="1350" b="0" i="0" dirty="0">
                <a:solidFill>
                  <a:srgbClr val="1F1F1F"/>
                </a:solidFill>
                <a:effectLst/>
                <a:highlight>
                  <a:srgbClr val="FFFFFF"/>
                </a:highlight>
                <a:latin typeface="Google Sans"/>
              </a:rPr>
              <a:t> Python no tiene la misma cantidad de paquetes estadísticos especializados que R.</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Gráficos menos flexibles:</a:t>
            </a:r>
            <a:r>
              <a:rPr lang="es-ES" sz="1350" b="0" i="0" dirty="0">
                <a:solidFill>
                  <a:srgbClr val="1F1F1F"/>
                </a:solidFill>
                <a:effectLst/>
                <a:highlight>
                  <a:srgbClr val="FFFFFF"/>
                </a:highlight>
                <a:latin typeface="Google Sans"/>
              </a:rPr>
              <a:t> Las capacidades de creación de gráficos de Python pueden ser menos flexibles que las de R.</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Entorno de desarrollo menos interactivo:</a:t>
            </a:r>
            <a:r>
              <a:rPr lang="es-ES" sz="1350" b="0" i="0" dirty="0">
                <a:solidFill>
                  <a:srgbClr val="1F1F1F"/>
                </a:solidFill>
                <a:effectLst/>
                <a:highlight>
                  <a:srgbClr val="FFFFFF"/>
                </a:highlight>
                <a:latin typeface="Google Sans"/>
              </a:rPr>
              <a:t> Python no tiene un entorno de desarrollo integrado tan interactivo como </a:t>
            </a:r>
            <a:r>
              <a:rPr lang="es-ES" sz="1350" b="0" i="0" dirty="0" err="1">
                <a:solidFill>
                  <a:srgbClr val="1F1F1F"/>
                </a:solidFill>
                <a:effectLst/>
                <a:highlight>
                  <a:srgbClr val="FFFFFF"/>
                </a:highlight>
                <a:latin typeface="Google Sans"/>
              </a:rPr>
              <a:t>RStudio</a:t>
            </a:r>
            <a:r>
              <a:rPr lang="es-ES" sz="1350" b="0" i="0" dirty="0">
                <a:solidFill>
                  <a:srgbClr val="1F1F1F"/>
                </a:solidFill>
                <a:effectLst/>
                <a:highlight>
                  <a:srgbClr val="FFFFFF"/>
                </a:highlight>
                <a:latin typeface="Google Sans"/>
              </a:rPr>
              <a:t>.</a:t>
            </a:r>
          </a:p>
          <a:p>
            <a:pPr algn="just"/>
            <a:r>
              <a:rPr lang="es-ES" sz="1350" b="1" i="0" u="sng" dirty="0">
                <a:solidFill>
                  <a:srgbClr val="1F1F1F"/>
                </a:solidFill>
                <a:effectLst/>
                <a:highlight>
                  <a:srgbClr val="FFFFFF"/>
                </a:highlight>
                <a:latin typeface="Google Sans"/>
              </a:rPr>
              <a:t>Usos:</a:t>
            </a:r>
            <a:endParaRPr lang="es-ES" sz="1350" b="0" i="0" u="sng" dirty="0">
              <a:solidFill>
                <a:srgbClr val="1F1F1F"/>
              </a:solidFill>
              <a:effectLst/>
              <a:highlight>
                <a:srgbClr val="FFFFFF"/>
              </a:highlight>
              <a:latin typeface="Google Sans"/>
            </a:endParaRP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R:</a:t>
            </a:r>
            <a:r>
              <a:rPr lang="es-ES" sz="1350" b="0" i="0" dirty="0">
                <a:solidFill>
                  <a:srgbClr val="1F1F1F"/>
                </a:solidFill>
                <a:effectLst/>
                <a:highlight>
                  <a:srgbClr val="FFFFFF"/>
                </a:highlight>
                <a:latin typeface="Google Sans"/>
              </a:rPr>
              <a:t> Análisis estadístico complejo, creación de gráficos personalizados, investigación científica.</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Python:</a:t>
            </a:r>
            <a:r>
              <a:rPr lang="es-ES" sz="1350" b="0" i="0" dirty="0">
                <a:solidFill>
                  <a:srgbClr val="1F1F1F"/>
                </a:solidFill>
                <a:effectLst/>
                <a:highlight>
                  <a:srgbClr val="FFFFFF"/>
                </a:highlight>
                <a:latin typeface="Google Sans"/>
              </a:rPr>
              <a:t> Ciencia de datos general, aprendizaje automático, desarrollo web, análisis de datos a gran escala.</a:t>
            </a:r>
          </a:p>
          <a:p>
            <a:pPr algn="just"/>
            <a:r>
              <a:rPr lang="es-ES" sz="1350" b="1" i="0" u="sng" dirty="0">
                <a:solidFill>
                  <a:srgbClr val="1F1F1F"/>
                </a:solidFill>
                <a:effectLst/>
                <a:highlight>
                  <a:srgbClr val="FFFFFF"/>
                </a:highlight>
                <a:latin typeface="Google Sans"/>
              </a:rPr>
              <a:t>En resumen:</a:t>
            </a:r>
            <a:endParaRPr lang="es-ES" sz="1350" b="0" i="0" u="sng" dirty="0">
              <a:solidFill>
                <a:srgbClr val="1F1F1F"/>
              </a:solidFill>
              <a:effectLst/>
              <a:highlight>
                <a:srgbClr val="FFFFFF"/>
              </a:highlight>
              <a:latin typeface="Google Sans"/>
            </a:endParaRP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R:</a:t>
            </a:r>
            <a:r>
              <a:rPr lang="es-ES" sz="1350" b="0" i="0" dirty="0">
                <a:solidFill>
                  <a:srgbClr val="1F1F1F"/>
                </a:solidFill>
                <a:effectLst/>
                <a:highlight>
                  <a:srgbClr val="FFFFFF"/>
                </a:highlight>
                <a:latin typeface="Google Sans"/>
              </a:rPr>
              <a:t> La mejor opción para análisis estadístico complejo y creación de gráficos personalizados.</a:t>
            </a:r>
          </a:p>
          <a:p>
            <a:pPr lvl="1" algn="just">
              <a:buFont typeface="Arial" panose="020B0604020202020204" pitchFamily="34" charset="0"/>
              <a:buChar char="•"/>
            </a:pPr>
            <a:r>
              <a:rPr lang="es-ES" sz="1350" b="1" i="0" dirty="0">
                <a:solidFill>
                  <a:srgbClr val="1F1F1F"/>
                </a:solidFill>
                <a:effectLst/>
                <a:highlight>
                  <a:srgbClr val="FFFFFF"/>
                </a:highlight>
                <a:latin typeface="Google Sans"/>
              </a:rPr>
              <a:t>Python:</a:t>
            </a:r>
            <a:r>
              <a:rPr lang="es-ES" sz="1350" b="0" i="0" dirty="0">
                <a:solidFill>
                  <a:srgbClr val="1F1F1F"/>
                </a:solidFill>
                <a:effectLst/>
                <a:highlight>
                  <a:srgbClr val="FFFFFF"/>
                </a:highlight>
                <a:latin typeface="Google Sans"/>
              </a:rPr>
              <a:t> La mejor opción para tareas de ciencia de datos general, aprendizaje automático y desarrollo web.</a:t>
            </a:r>
          </a:p>
          <a:p>
            <a:pPr lvl="1" algn="just">
              <a:buFont typeface="Arial" panose="020B0604020202020204" pitchFamily="34" charset="0"/>
              <a:buChar char="•"/>
            </a:pPr>
            <a:endParaRPr lang="es-ES" sz="1350" b="0" i="0" dirty="0">
              <a:solidFill>
                <a:srgbClr val="1F1F1F"/>
              </a:solidFill>
              <a:effectLst/>
              <a:highlight>
                <a:srgbClr val="FFFFFF"/>
              </a:highlight>
              <a:latin typeface="Google Sans"/>
            </a:endParaRPr>
          </a:p>
          <a:p>
            <a:pPr algn="just"/>
            <a:r>
              <a:rPr lang="es-ES" sz="1350" b="1" i="0" dirty="0">
                <a:solidFill>
                  <a:srgbClr val="FF0000"/>
                </a:solidFill>
                <a:effectLst/>
                <a:highlight>
                  <a:srgbClr val="FFFFFF"/>
                </a:highlight>
                <a:latin typeface="Google Sans"/>
              </a:rPr>
              <a:t>La elección entre R y Python depende de las necesidades específicas del proyecto y las preferencias del usuario.</a:t>
            </a:r>
            <a:endParaRPr lang="es-ES" sz="1350" b="0" i="0" dirty="0">
              <a:solidFill>
                <a:srgbClr val="FF0000"/>
              </a:solidFill>
              <a:effectLst/>
              <a:highlight>
                <a:srgbClr val="FFFFFF"/>
              </a:highlight>
              <a:latin typeface="Google Sans"/>
            </a:endParaRPr>
          </a:p>
          <a:p>
            <a:pPr marL="285750" indent="-285750" algn="just">
              <a:lnSpc>
                <a:spcPct val="125000"/>
              </a:lnSpc>
              <a:buFont typeface="Arial" panose="020B0604020202020204" pitchFamily="34" charset="0"/>
              <a:buChar char="•"/>
            </a:pPr>
            <a:endParaRPr lang="es-ES" sz="1350" dirty="0">
              <a:latin typeface="Calibri" panose="020F0502020204030204" pitchFamily="34" charset="0"/>
              <a:cs typeface="Calibri" panose="020F0502020204030204" pitchFamily="34" charset="0"/>
            </a:endParaRPr>
          </a:p>
        </p:txBody>
      </p:sp>
      <p:sp>
        <p:nvSpPr>
          <p:cNvPr id="34" name="1 Rectángulo"/>
          <p:cNvSpPr/>
          <p:nvPr/>
        </p:nvSpPr>
        <p:spPr>
          <a:xfrm>
            <a:off x="551230" y="692620"/>
            <a:ext cx="8713210"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R vs Python: ventajas, inconvenientes, elección</a:t>
            </a:r>
          </a:p>
        </p:txBody>
      </p:sp>
      <p:pic>
        <p:nvPicPr>
          <p:cNvPr id="5122" name="Picture 2" descr="R vs Python - GeeksforGeeks">
            <a:extLst>
              <a:ext uri="{FF2B5EF4-FFF2-40B4-BE49-F238E27FC236}">
                <a16:creationId xmlns:a16="http://schemas.microsoft.com/office/drawing/2014/main" id="{F277AF6C-7274-486D-3DDA-BDC1140D0A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0921" y="5157240"/>
            <a:ext cx="2818230" cy="132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3453" y="1421415"/>
            <a:ext cx="7398827" cy="5363263"/>
          </a:xfrm>
          <a:prstGeom prst="rect">
            <a:avLst/>
          </a:prstGeom>
        </p:spPr>
        <p:txBody>
          <a:bodyPr wrap="square">
            <a:spAutoFit/>
          </a:bodyPr>
          <a:lstStyle/>
          <a:p>
            <a:pPr algn="just"/>
            <a:r>
              <a:rPr lang="es-ES" b="1" i="0" dirty="0">
                <a:solidFill>
                  <a:srgbClr val="1F1F1F"/>
                </a:solidFill>
                <a:effectLst/>
                <a:highlight>
                  <a:srgbClr val="FFFFFF"/>
                </a:highlight>
                <a:latin typeface="Google Sans"/>
              </a:rPr>
              <a:t>Introducción:</a:t>
            </a:r>
            <a:endParaRPr lang="es-ES" b="0" i="0" dirty="0">
              <a:solidFill>
                <a:srgbClr val="1F1F1F"/>
              </a:solidFill>
              <a:effectLst/>
              <a:highlight>
                <a:srgbClr val="FFFFFF"/>
              </a:highlight>
              <a:latin typeface="Google Sans"/>
            </a:endParaRPr>
          </a:p>
          <a:p>
            <a:pPr algn="just"/>
            <a:r>
              <a:rPr lang="es-ES" b="0" i="0" dirty="0">
                <a:solidFill>
                  <a:srgbClr val="1F1F1F"/>
                </a:solidFill>
                <a:effectLst/>
                <a:highlight>
                  <a:srgbClr val="FFFFFF"/>
                </a:highlight>
                <a:latin typeface="Google Sans"/>
              </a:rPr>
              <a:t>El lenguaje R ofrece una variedad de entornos de trabajo para satisfacer las necesidades de diferentes usuarios y flujos de trabajo. En esta transparencia, compararemos cuatro opciones populares: R </a:t>
            </a:r>
            <a:r>
              <a:rPr lang="es-ES" b="0" i="0" dirty="0" err="1">
                <a:solidFill>
                  <a:srgbClr val="1F1F1F"/>
                </a:solidFill>
                <a:effectLst/>
                <a:highlight>
                  <a:srgbClr val="FFFFFF"/>
                </a:highlight>
                <a:latin typeface="Google Sans"/>
              </a:rPr>
              <a:t>Console</a:t>
            </a:r>
            <a:r>
              <a:rPr lang="es-ES" b="0" i="0" dirty="0">
                <a:solidFill>
                  <a:srgbClr val="1F1F1F"/>
                </a:solidFill>
                <a:effectLst/>
                <a:highlight>
                  <a:srgbClr val="FFFFFF"/>
                </a:highlight>
                <a:latin typeface="Google Sans"/>
              </a:rPr>
              <a:t>, </a:t>
            </a:r>
            <a:r>
              <a:rPr lang="es-ES" b="0" i="0" dirty="0" err="1">
                <a:solidFill>
                  <a:srgbClr val="1F1F1F"/>
                </a:solidFill>
                <a:effectLst/>
                <a:highlight>
                  <a:srgbClr val="FFFFFF"/>
                </a:highlight>
                <a:latin typeface="Google Sans"/>
              </a:rPr>
              <a:t>RStudio</a:t>
            </a:r>
            <a:r>
              <a:rPr lang="es-ES" b="0" i="0" dirty="0">
                <a:solidFill>
                  <a:srgbClr val="1F1F1F"/>
                </a:solidFill>
                <a:effectLst/>
                <a:highlight>
                  <a:srgbClr val="FFFFFF"/>
                </a:highlight>
                <a:latin typeface="Google Sans"/>
              </a:rPr>
              <a:t>, </a:t>
            </a:r>
            <a:r>
              <a:rPr lang="es-ES" b="0" i="0" dirty="0" err="1">
                <a:solidFill>
                  <a:srgbClr val="1F1F1F"/>
                </a:solidFill>
                <a:effectLst/>
                <a:highlight>
                  <a:srgbClr val="FFFFFF"/>
                </a:highlight>
                <a:latin typeface="Google Sans"/>
              </a:rPr>
              <a:t>Colabs</a:t>
            </a:r>
            <a:r>
              <a:rPr lang="es-ES" b="0" i="0" dirty="0">
                <a:solidFill>
                  <a:srgbClr val="1F1F1F"/>
                </a:solidFill>
                <a:effectLst/>
                <a:highlight>
                  <a:srgbClr val="FFFFFF"/>
                </a:highlight>
                <a:latin typeface="Google Sans"/>
              </a:rPr>
              <a:t> y Visual Studio </a:t>
            </a:r>
            <a:r>
              <a:rPr lang="es-ES" b="0" i="0" dirty="0" err="1">
                <a:solidFill>
                  <a:srgbClr val="1F1F1F"/>
                </a:solidFill>
                <a:effectLst/>
                <a:highlight>
                  <a:srgbClr val="FFFFFF"/>
                </a:highlight>
                <a:latin typeface="Google Sans"/>
              </a:rPr>
              <a:t>Code</a:t>
            </a:r>
            <a:r>
              <a:rPr lang="es-ES" b="0" i="0" dirty="0">
                <a:solidFill>
                  <a:srgbClr val="1F1F1F"/>
                </a:solidFill>
                <a:effectLst/>
                <a:highlight>
                  <a:srgbClr val="FFFFFF"/>
                </a:highlight>
                <a:latin typeface="Google Sans"/>
              </a:rPr>
              <a:t> con extensiones de R.</a:t>
            </a:r>
          </a:p>
          <a:p>
            <a:pPr algn="just"/>
            <a:endParaRPr lang="es-ES" b="0" i="0" dirty="0">
              <a:solidFill>
                <a:srgbClr val="1F1F1F"/>
              </a:solidFill>
              <a:effectLst/>
              <a:highlight>
                <a:srgbClr val="FFFFFF"/>
              </a:highlight>
              <a:latin typeface="Google Sans"/>
            </a:endParaRPr>
          </a:p>
          <a:p>
            <a:pPr algn="just"/>
            <a:r>
              <a:rPr lang="es-ES" b="1" i="0" dirty="0">
                <a:solidFill>
                  <a:srgbClr val="1F1F1F"/>
                </a:solidFill>
                <a:effectLst/>
                <a:highlight>
                  <a:srgbClr val="FFFFFF"/>
                </a:highlight>
                <a:latin typeface="Google Sans"/>
              </a:rPr>
              <a:t>R </a:t>
            </a:r>
            <a:r>
              <a:rPr lang="es-ES" b="1" i="0" dirty="0" err="1">
                <a:solidFill>
                  <a:srgbClr val="1F1F1F"/>
                </a:solidFill>
                <a:effectLst/>
                <a:highlight>
                  <a:srgbClr val="FFFFFF"/>
                </a:highlight>
                <a:latin typeface="Google Sans"/>
              </a:rPr>
              <a:t>Console</a:t>
            </a:r>
            <a:r>
              <a:rPr lang="es-ES" b="1" i="0" dirty="0">
                <a:solidFill>
                  <a:srgbClr val="1F1F1F"/>
                </a:solidFill>
                <a:effectLst/>
                <a:highlight>
                  <a:srgbClr val="FFFFFF"/>
                </a:highlight>
                <a:latin typeface="Google Sans"/>
              </a:rPr>
              <a:t>:</a:t>
            </a:r>
            <a:endParaRPr lang="es-ES" b="0" i="0" dirty="0">
              <a:solidFill>
                <a:srgbClr val="1F1F1F"/>
              </a:solidFill>
              <a:effectLst/>
              <a:highlight>
                <a:srgbClr val="FFFFFF"/>
              </a:highlight>
              <a:latin typeface="Google Sans"/>
            </a:endParaRPr>
          </a:p>
          <a:p>
            <a:pPr lvl="1" algn="just">
              <a:buFont typeface="Arial" panose="020B0604020202020204" pitchFamily="34" charset="0"/>
              <a:buChar char="•"/>
            </a:pPr>
            <a:r>
              <a:rPr lang="es-ES" b="1" i="0" dirty="0">
                <a:solidFill>
                  <a:srgbClr val="1F1F1F"/>
                </a:solidFill>
                <a:effectLst/>
                <a:highlight>
                  <a:srgbClr val="FFFFFF"/>
                </a:highlight>
                <a:latin typeface="Google Sans"/>
              </a:rPr>
              <a:t>Definición:</a:t>
            </a:r>
            <a:r>
              <a:rPr lang="es-ES" b="0" i="0" dirty="0">
                <a:solidFill>
                  <a:srgbClr val="1F1F1F"/>
                </a:solidFill>
                <a:effectLst/>
                <a:highlight>
                  <a:srgbClr val="FFFFFF"/>
                </a:highlight>
                <a:latin typeface="Google Sans"/>
              </a:rPr>
              <a:t> Es la interfaz de línea de comandos (CLI) predeterminada para R.</a:t>
            </a:r>
          </a:p>
          <a:p>
            <a:pPr lvl="1" algn="just">
              <a:buFont typeface="Arial" panose="020B0604020202020204" pitchFamily="34" charset="0"/>
              <a:buChar char="•"/>
            </a:pPr>
            <a:r>
              <a:rPr lang="es-ES" b="1" i="0" dirty="0">
                <a:solidFill>
                  <a:srgbClr val="1F1F1F"/>
                </a:solidFill>
                <a:effectLst/>
                <a:highlight>
                  <a:srgbClr val="FFFFFF"/>
                </a:highlight>
                <a:latin typeface="Google Sans"/>
              </a:rPr>
              <a:t>Características:</a:t>
            </a:r>
            <a:endParaRPr lang="es-ES" b="0" i="0" dirty="0">
              <a:solidFill>
                <a:srgbClr val="1F1F1F"/>
              </a:solidFill>
              <a:effectLst/>
              <a:highlight>
                <a:srgbClr val="FFFFFF"/>
              </a:highlight>
              <a:latin typeface="Google Sans"/>
            </a:endParaRPr>
          </a:p>
          <a:p>
            <a:pPr marL="1200150" lvl="2" indent="-285750" algn="just">
              <a:buFont typeface="Arial" panose="020B0604020202020204" pitchFamily="34" charset="0"/>
              <a:buChar char="•"/>
            </a:pPr>
            <a:r>
              <a:rPr lang="es-ES" b="0" i="0" dirty="0">
                <a:solidFill>
                  <a:srgbClr val="1F1F1F"/>
                </a:solidFill>
                <a:effectLst/>
                <a:highlight>
                  <a:srgbClr val="FFFFFF"/>
                </a:highlight>
                <a:latin typeface="Google Sans"/>
              </a:rPr>
              <a:t>Interfaz simple y minimalista.</a:t>
            </a:r>
          </a:p>
          <a:p>
            <a:pPr marL="1200150" lvl="2" indent="-285750" algn="just">
              <a:buFont typeface="Arial" panose="020B0604020202020204" pitchFamily="34" charset="0"/>
              <a:buChar char="•"/>
            </a:pPr>
            <a:r>
              <a:rPr lang="es-ES" b="0" i="0" dirty="0">
                <a:solidFill>
                  <a:srgbClr val="1F1F1F"/>
                </a:solidFill>
                <a:effectLst/>
                <a:highlight>
                  <a:srgbClr val="FFFFFF"/>
                </a:highlight>
                <a:latin typeface="Google Sans"/>
              </a:rPr>
              <a:t>Ideal para usuarios experimentados que prefieren comandos rápidos.</a:t>
            </a:r>
          </a:p>
          <a:p>
            <a:pPr marL="1200150" lvl="2" indent="-285750" algn="just">
              <a:buFont typeface="Arial" panose="020B0604020202020204" pitchFamily="34" charset="0"/>
              <a:buChar char="•"/>
            </a:pPr>
            <a:r>
              <a:rPr lang="es-ES" b="0" i="0" dirty="0">
                <a:solidFill>
                  <a:srgbClr val="1F1F1F"/>
                </a:solidFill>
                <a:effectLst/>
                <a:highlight>
                  <a:srgbClr val="FFFFFF"/>
                </a:highlight>
                <a:latin typeface="Google Sans"/>
              </a:rPr>
              <a:t>Permite la ejecución de código R línea por línea.</a:t>
            </a:r>
          </a:p>
          <a:p>
            <a:pPr marL="1200150" lvl="2" indent="-285750" algn="just">
              <a:buFont typeface="Arial" panose="020B0604020202020204" pitchFamily="34" charset="0"/>
              <a:buChar char="•"/>
            </a:pPr>
            <a:r>
              <a:rPr lang="es-ES" b="0" i="0" dirty="0">
                <a:solidFill>
                  <a:srgbClr val="1F1F1F"/>
                </a:solidFill>
                <a:effectLst/>
                <a:highlight>
                  <a:srgbClr val="FFFFFF"/>
                </a:highlight>
                <a:latin typeface="Google Sans"/>
              </a:rPr>
              <a:t>Carece de soporte para la edición de código visual y la gestión de proyectos.</a:t>
            </a:r>
          </a:p>
          <a:p>
            <a:pPr marL="1200150" lvl="2" indent="-285750" algn="just">
              <a:buFont typeface="Arial" panose="020B0604020202020204" pitchFamily="34" charset="0"/>
              <a:buChar char="•"/>
            </a:pPr>
            <a:endParaRPr lang="es-ES" dirty="0">
              <a:solidFill>
                <a:srgbClr val="1F1F1F"/>
              </a:solidFill>
              <a:highlight>
                <a:srgbClr val="FFFFFF"/>
              </a:highlight>
              <a:latin typeface="Google Sans"/>
            </a:endParaRPr>
          </a:p>
          <a:p>
            <a:pPr algn="just"/>
            <a:r>
              <a:rPr lang="es-ES" b="0" i="0" dirty="0">
                <a:solidFill>
                  <a:srgbClr val="1F1F1F"/>
                </a:solidFill>
                <a:effectLst/>
                <a:highlight>
                  <a:srgbClr val="FFFFFF"/>
                </a:highlight>
                <a:latin typeface="Google Sans"/>
              </a:rPr>
              <a:t>En general se suelen utilizar entornos de desarrollo integrado (IDE)</a:t>
            </a:r>
          </a:p>
          <a:p>
            <a:pPr marL="285750" indent="-285750" algn="just">
              <a:lnSpc>
                <a:spcPct val="125000"/>
              </a:lnSpc>
              <a:buFont typeface="Arial" panose="020B0604020202020204" pitchFamily="34" charset="0"/>
              <a:buChar char="•"/>
            </a:pPr>
            <a:endParaRPr lang="es-ES" sz="1600" dirty="0">
              <a:latin typeface="Calibri" panose="020F0502020204030204" pitchFamily="34" charset="0"/>
              <a:cs typeface="Calibri" panose="020F0502020204030204" pitchFamily="34" charset="0"/>
            </a:endParaRPr>
          </a:p>
        </p:txBody>
      </p:sp>
      <p:sp>
        <p:nvSpPr>
          <p:cNvPr id="34" name="1 Rectángulo"/>
          <p:cNvSpPr/>
          <p:nvPr/>
        </p:nvSpPr>
        <p:spPr>
          <a:xfrm>
            <a:off x="713453" y="836640"/>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3.Entornos de trabajo (ejecución) de R</a:t>
            </a:r>
          </a:p>
        </p:txBody>
      </p:sp>
      <p:pic>
        <p:nvPicPr>
          <p:cNvPr id="7170" name="Picture 2" descr="Help Online - Origin Help - Data Analysis in Origin with R Console">
            <a:extLst>
              <a:ext uri="{FF2B5EF4-FFF2-40B4-BE49-F238E27FC236}">
                <a16:creationId xmlns:a16="http://schemas.microsoft.com/office/drawing/2014/main" id="{E2EB805D-E1C2-2E19-2E8C-BAA3F3A55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300" y="1129027"/>
            <a:ext cx="3728532" cy="254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3453" y="1421415"/>
            <a:ext cx="10810596" cy="5727786"/>
          </a:xfrm>
          <a:prstGeom prst="rect">
            <a:avLst/>
          </a:prstGeom>
        </p:spPr>
        <p:txBody>
          <a:bodyPr wrap="square">
            <a:spAutoFit/>
          </a:bodyPr>
          <a:lstStyle/>
          <a:p>
            <a:pPr algn="l"/>
            <a:r>
              <a:rPr lang="es-ES" sz="1400" b="1" i="0" dirty="0">
                <a:solidFill>
                  <a:srgbClr val="1F1F1F"/>
                </a:solidFill>
                <a:effectLst/>
                <a:highlight>
                  <a:srgbClr val="FFFFFF"/>
                </a:highlight>
                <a:latin typeface="Google Sans"/>
              </a:rPr>
              <a:t>¿Qué es un IDE en un entorno de programación?</a:t>
            </a:r>
          </a:p>
          <a:p>
            <a:pPr lvl="1"/>
            <a:r>
              <a:rPr lang="es-ES" sz="1400" b="1" i="0" dirty="0">
                <a:solidFill>
                  <a:srgbClr val="1F1F1F"/>
                </a:solidFill>
                <a:effectLst/>
                <a:highlight>
                  <a:srgbClr val="FFFFFF"/>
                </a:highlight>
                <a:latin typeface="Google Sans"/>
              </a:rPr>
              <a:t>IDE</a:t>
            </a:r>
            <a:r>
              <a:rPr lang="es-ES" sz="1400" b="0" i="0" dirty="0">
                <a:solidFill>
                  <a:srgbClr val="1F1F1F"/>
                </a:solidFill>
                <a:effectLst/>
                <a:highlight>
                  <a:srgbClr val="FFFFFF"/>
                </a:highlight>
                <a:latin typeface="Google Sans"/>
              </a:rPr>
              <a:t> significa </a:t>
            </a:r>
            <a:r>
              <a:rPr lang="es-ES" sz="1400" b="1" i="0" dirty="0">
                <a:solidFill>
                  <a:srgbClr val="1F1F1F"/>
                </a:solidFill>
                <a:effectLst/>
                <a:highlight>
                  <a:srgbClr val="FFFFFF"/>
                </a:highlight>
                <a:latin typeface="Google Sans"/>
              </a:rPr>
              <a:t>Entorno de Desarrollo Integrado</a:t>
            </a:r>
            <a:r>
              <a:rPr lang="es-ES" sz="1400" b="0" i="0" dirty="0">
                <a:solidFill>
                  <a:srgbClr val="1F1F1F"/>
                </a:solidFill>
                <a:effectLst/>
                <a:highlight>
                  <a:srgbClr val="FFFFFF"/>
                </a:highlight>
                <a:latin typeface="Google Sans"/>
              </a:rPr>
              <a:t>. Es una aplicación de software que combina diversas herramientas necesarias para el desarrollo de software en un solo lugar. Los IDE proporcionan a los programadores una interfaz unificada y eficiente para escribir código, editar, depurar, probar y empaquetar software.</a:t>
            </a:r>
          </a:p>
          <a:p>
            <a:pPr algn="l"/>
            <a:r>
              <a:rPr lang="es-ES" sz="1400" b="1" i="0" dirty="0">
                <a:solidFill>
                  <a:srgbClr val="1F1F1F"/>
                </a:solidFill>
                <a:effectLst/>
                <a:highlight>
                  <a:srgbClr val="FFFFFF"/>
                </a:highlight>
                <a:latin typeface="Google Sans"/>
              </a:rPr>
              <a:t>Características principales de un IDE:</a:t>
            </a:r>
            <a:endParaRPr lang="es-ES" sz="1400" b="0" i="0" dirty="0">
              <a:solidFill>
                <a:srgbClr val="1F1F1F"/>
              </a:solidFill>
              <a:effectLst/>
              <a:highlight>
                <a:srgbClr val="FFFFFF"/>
              </a:highlight>
              <a:latin typeface="Google Sans"/>
            </a:endParaRPr>
          </a:p>
          <a:p>
            <a:pPr lvl="1">
              <a:buFont typeface="Arial" panose="020B0604020202020204" pitchFamily="34" charset="0"/>
              <a:buChar char="•"/>
            </a:pPr>
            <a:r>
              <a:rPr lang="es-ES" sz="1400" b="1" i="0" dirty="0">
                <a:solidFill>
                  <a:srgbClr val="1F1F1F"/>
                </a:solidFill>
                <a:effectLst/>
                <a:highlight>
                  <a:srgbClr val="FFFFFF"/>
                </a:highlight>
                <a:latin typeface="Google Sans"/>
              </a:rPr>
              <a:t>Editor de código:</a:t>
            </a:r>
            <a:r>
              <a:rPr lang="es-ES" sz="1400" b="0" i="0" dirty="0">
                <a:solidFill>
                  <a:srgbClr val="1F1F1F"/>
                </a:solidFill>
                <a:effectLst/>
                <a:highlight>
                  <a:srgbClr val="FFFFFF"/>
                </a:highlight>
                <a:latin typeface="Google Sans"/>
              </a:rPr>
              <a:t> Permite escribir, editar y formatear código fuente.</a:t>
            </a:r>
          </a:p>
          <a:p>
            <a:pPr lvl="1">
              <a:buFont typeface="Arial" panose="020B0604020202020204" pitchFamily="34" charset="0"/>
              <a:buChar char="•"/>
            </a:pPr>
            <a:r>
              <a:rPr lang="es-ES" sz="1400" b="1" i="0" dirty="0">
                <a:solidFill>
                  <a:srgbClr val="1F1F1F"/>
                </a:solidFill>
                <a:effectLst/>
                <a:highlight>
                  <a:srgbClr val="FFFFFF"/>
                </a:highlight>
                <a:latin typeface="Google Sans"/>
              </a:rPr>
              <a:t>Compilador o intérprete:</a:t>
            </a:r>
            <a:r>
              <a:rPr lang="es-ES" sz="1400" b="0" i="0" dirty="0">
                <a:solidFill>
                  <a:srgbClr val="1F1F1F"/>
                </a:solidFill>
                <a:effectLst/>
                <a:highlight>
                  <a:srgbClr val="FFFFFF"/>
                </a:highlight>
                <a:latin typeface="Google Sans"/>
              </a:rPr>
              <a:t> Traduce el código fuente en lenguaje de máquina que la computadora puede entender.</a:t>
            </a:r>
          </a:p>
          <a:p>
            <a:pPr lvl="1">
              <a:buFont typeface="Arial" panose="020B0604020202020204" pitchFamily="34" charset="0"/>
              <a:buChar char="•"/>
            </a:pPr>
            <a:r>
              <a:rPr lang="es-ES" sz="1400" b="1" i="0" dirty="0">
                <a:solidFill>
                  <a:srgbClr val="1F1F1F"/>
                </a:solidFill>
                <a:effectLst/>
                <a:highlight>
                  <a:srgbClr val="FFFFFF"/>
                </a:highlight>
                <a:latin typeface="Google Sans"/>
              </a:rPr>
              <a:t>Depurador:</a:t>
            </a:r>
            <a:r>
              <a:rPr lang="es-ES" sz="1400" b="0" i="0" dirty="0">
                <a:solidFill>
                  <a:srgbClr val="1F1F1F"/>
                </a:solidFill>
                <a:effectLst/>
                <a:highlight>
                  <a:srgbClr val="FFFFFF"/>
                </a:highlight>
                <a:latin typeface="Google Sans"/>
              </a:rPr>
              <a:t> Ayuda a identificar y corregir errores en el código.</a:t>
            </a:r>
          </a:p>
          <a:p>
            <a:pPr lvl="1">
              <a:buFont typeface="Arial" panose="020B0604020202020204" pitchFamily="34" charset="0"/>
              <a:buChar char="•"/>
            </a:pPr>
            <a:r>
              <a:rPr lang="es-ES" sz="1400" b="1" i="0" dirty="0">
                <a:solidFill>
                  <a:srgbClr val="1F1F1F"/>
                </a:solidFill>
                <a:effectLst/>
                <a:highlight>
                  <a:srgbClr val="FFFFFF"/>
                </a:highlight>
                <a:latin typeface="Google Sans"/>
              </a:rPr>
              <a:t>Herramientas de prueba:</a:t>
            </a:r>
            <a:r>
              <a:rPr lang="es-ES" sz="1400" b="0" i="0" dirty="0">
                <a:solidFill>
                  <a:srgbClr val="1F1F1F"/>
                </a:solidFill>
                <a:effectLst/>
                <a:highlight>
                  <a:srgbClr val="FFFFFF"/>
                </a:highlight>
                <a:latin typeface="Google Sans"/>
              </a:rPr>
              <a:t> Permiten probar el código para asegurarse de que funciona correctamente.</a:t>
            </a:r>
          </a:p>
          <a:p>
            <a:pPr lvl="1">
              <a:buFont typeface="Arial" panose="020B0604020202020204" pitchFamily="34" charset="0"/>
              <a:buChar char="•"/>
            </a:pPr>
            <a:r>
              <a:rPr lang="es-ES" sz="1400" b="1" i="0" dirty="0">
                <a:solidFill>
                  <a:srgbClr val="1F1F1F"/>
                </a:solidFill>
                <a:effectLst/>
                <a:highlight>
                  <a:srgbClr val="FFFFFF"/>
                </a:highlight>
                <a:latin typeface="Google Sans"/>
              </a:rPr>
              <a:t>Herramientas de administración de proyectos:</a:t>
            </a:r>
            <a:r>
              <a:rPr lang="es-ES" sz="1400" b="0" i="0" dirty="0">
                <a:solidFill>
                  <a:srgbClr val="1F1F1F"/>
                </a:solidFill>
                <a:effectLst/>
                <a:highlight>
                  <a:srgbClr val="FFFFFF"/>
                </a:highlight>
                <a:latin typeface="Google Sans"/>
              </a:rPr>
              <a:t> Ayudan a organizar y gestionar el código y los recursos del proyecto.</a:t>
            </a:r>
          </a:p>
          <a:p>
            <a:pPr lvl="1">
              <a:buFont typeface="Arial" panose="020B0604020202020204" pitchFamily="34" charset="0"/>
              <a:buChar char="•"/>
            </a:pPr>
            <a:r>
              <a:rPr lang="es-ES" sz="1400" b="1" i="0" dirty="0">
                <a:solidFill>
                  <a:srgbClr val="1F1F1F"/>
                </a:solidFill>
                <a:effectLst/>
                <a:highlight>
                  <a:srgbClr val="FFFFFF"/>
                </a:highlight>
                <a:latin typeface="Google Sans"/>
              </a:rPr>
              <a:t>Entorno interactivo:</a:t>
            </a:r>
            <a:r>
              <a:rPr lang="es-ES" sz="1400" b="0" i="0" dirty="0">
                <a:solidFill>
                  <a:srgbClr val="1F1F1F"/>
                </a:solidFill>
                <a:effectLst/>
                <a:highlight>
                  <a:srgbClr val="FFFFFF"/>
                </a:highlight>
                <a:latin typeface="Google Sans"/>
              </a:rPr>
              <a:t> Permite ejecutar el código y ver los resultados en tiempo real.</a:t>
            </a:r>
          </a:p>
          <a:p>
            <a:pPr lvl="1">
              <a:buFont typeface="Arial" panose="020B0604020202020204" pitchFamily="34" charset="0"/>
              <a:buChar char="•"/>
            </a:pPr>
            <a:r>
              <a:rPr lang="es-ES" sz="1400" b="1" i="0" dirty="0">
                <a:solidFill>
                  <a:srgbClr val="1F1F1F"/>
                </a:solidFill>
                <a:effectLst/>
                <a:highlight>
                  <a:srgbClr val="FFFFFF"/>
                </a:highlight>
                <a:latin typeface="Google Sans"/>
              </a:rPr>
              <a:t>Complemento de código:</a:t>
            </a:r>
            <a:r>
              <a:rPr lang="es-ES" sz="1400" b="0" i="0" dirty="0">
                <a:solidFill>
                  <a:srgbClr val="1F1F1F"/>
                </a:solidFill>
                <a:effectLst/>
                <a:highlight>
                  <a:srgbClr val="FFFFFF"/>
                </a:highlight>
                <a:latin typeface="Google Sans"/>
              </a:rPr>
              <a:t> Sugiere código a medida que se escribe.</a:t>
            </a:r>
          </a:p>
          <a:p>
            <a:pPr lvl="1">
              <a:buFont typeface="Arial" panose="020B0604020202020204" pitchFamily="34" charset="0"/>
              <a:buChar char="•"/>
            </a:pPr>
            <a:r>
              <a:rPr lang="es-ES" sz="1400" b="1" i="0" dirty="0">
                <a:solidFill>
                  <a:srgbClr val="1F1F1F"/>
                </a:solidFill>
                <a:effectLst/>
                <a:highlight>
                  <a:srgbClr val="FFFFFF"/>
                </a:highlight>
                <a:latin typeface="Google Sans"/>
              </a:rPr>
              <a:t>Refactorización de código:</a:t>
            </a:r>
            <a:r>
              <a:rPr lang="es-ES" sz="1400" b="0" i="0" dirty="0">
                <a:solidFill>
                  <a:srgbClr val="1F1F1F"/>
                </a:solidFill>
                <a:effectLst/>
                <a:highlight>
                  <a:srgbClr val="FFFFFF"/>
                </a:highlight>
                <a:latin typeface="Google Sans"/>
              </a:rPr>
              <a:t> Permite reestructurar el código sin cambiar su funcionalidad.</a:t>
            </a:r>
          </a:p>
          <a:p>
            <a:pPr lvl="1">
              <a:buFont typeface="Arial" panose="020B0604020202020204" pitchFamily="34" charset="0"/>
              <a:buChar char="•"/>
            </a:pPr>
            <a:r>
              <a:rPr lang="es-ES" sz="1400" b="1" i="0" dirty="0">
                <a:solidFill>
                  <a:srgbClr val="1F1F1F"/>
                </a:solidFill>
                <a:effectLst/>
                <a:highlight>
                  <a:srgbClr val="FFFFFF"/>
                </a:highlight>
                <a:latin typeface="Google Sans"/>
              </a:rPr>
              <a:t>Integración con sistemas de control de versiones:</a:t>
            </a:r>
            <a:r>
              <a:rPr lang="es-ES" sz="1400" b="0" i="0" dirty="0">
                <a:solidFill>
                  <a:srgbClr val="1F1F1F"/>
                </a:solidFill>
                <a:effectLst/>
                <a:highlight>
                  <a:srgbClr val="FFFFFF"/>
                </a:highlight>
                <a:latin typeface="Google Sans"/>
              </a:rPr>
              <a:t> Permite realizar un seguimiento de los cambios en el código y colaborar con otros desarrolladores.</a:t>
            </a:r>
          </a:p>
          <a:p>
            <a:pPr algn="l"/>
            <a:r>
              <a:rPr lang="es-ES" sz="1400" b="1" i="0" dirty="0">
                <a:solidFill>
                  <a:srgbClr val="1F1F1F"/>
                </a:solidFill>
                <a:effectLst/>
                <a:highlight>
                  <a:srgbClr val="FFFFFF"/>
                </a:highlight>
                <a:latin typeface="Google Sans"/>
              </a:rPr>
              <a:t>Beneficios de usar un IDE:</a:t>
            </a:r>
            <a:endParaRPr lang="es-ES" sz="1400" b="0" i="0" dirty="0">
              <a:solidFill>
                <a:srgbClr val="1F1F1F"/>
              </a:solidFill>
              <a:effectLst/>
              <a:highlight>
                <a:srgbClr val="FFFFFF"/>
              </a:highlight>
              <a:latin typeface="Google Sans"/>
            </a:endParaRPr>
          </a:p>
          <a:p>
            <a:pPr lvl="1">
              <a:buFont typeface="Arial" panose="020B0604020202020204" pitchFamily="34" charset="0"/>
              <a:buChar char="•"/>
            </a:pPr>
            <a:r>
              <a:rPr lang="es-ES" sz="1400" b="1" i="0" dirty="0">
                <a:solidFill>
                  <a:srgbClr val="1F1F1F"/>
                </a:solidFill>
                <a:effectLst/>
                <a:highlight>
                  <a:srgbClr val="FFFFFF"/>
                </a:highlight>
                <a:latin typeface="Google Sans"/>
              </a:rPr>
              <a:t>Mayor productividad:</a:t>
            </a:r>
            <a:r>
              <a:rPr lang="es-ES" sz="1400" b="0" i="0" dirty="0">
                <a:solidFill>
                  <a:srgbClr val="1F1F1F"/>
                </a:solidFill>
                <a:effectLst/>
                <a:highlight>
                  <a:srgbClr val="FFFFFF"/>
                </a:highlight>
                <a:latin typeface="Google Sans"/>
              </a:rPr>
              <a:t> Los IDE proporcionan herramientas que ayudan a los programadores a escribir código más rápido y con menos errores.</a:t>
            </a:r>
          </a:p>
          <a:p>
            <a:pPr lvl="1">
              <a:buFont typeface="Arial" panose="020B0604020202020204" pitchFamily="34" charset="0"/>
              <a:buChar char="•"/>
            </a:pPr>
            <a:r>
              <a:rPr lang="es-ES" sz="1400" b="1" i="0" dirty="0">
                <a:solidFill>
                  <a:srgbClr val="1F1F1F"/>
                </a:solidFill>
                <a:effectLst/>
                <a:highlight>
                  <a:srgbClr val="FFFFFF"/>
                </a:highlight>
                <a:latin typeface="Google Sans"/>
              </a:rPr>
              <a:t>Mejor calidad de código:</a:t>
            </a:r>
            <a:r>
              <a:rPr lang="es-ES" sz="1400" b="0" i="0" dirty="0">
                <a:solidFill>
                  <a:srgbClr val="1F1F1F"/>
                </a:solidFill>
                <a:effectLst/>
                <a:highlight>
                  <a:srgbClr val="FFFFFF"/>
                </a:highlight>
                <a:latin typeface="Google Sans"/>
              </a:rPr>
              <a:t> Los IDE ayudan a los programadores a escribir código más limpio, mantenible y robusto.</a:t>
            </a:r>
          </a:p>
          <a:p>
            <a:pPr lvl="1">
              <a:buFont typeface="Arial" panose="020B0604020202020204" pitchFamily="34" charset="0"/>
              <a:buChar char="•"/>
            </a:pPr>
            <a:r>
              <a:rPr lang="es-ES" sz="1400" b="1" i="0" dirty="0">
                <a:solidFill>
                  <a:srgbClr val="1F1F1F"/>
                </a:solidFill>
                <a:effectLst/>
                <a:highlight>
                  <a:srgbClr val="FFFFFF"/>
                </a:highlight>
                <a:latin typeface="Google Sans"/>
              </a:rPr>
              <a:t>Menor tiempo de desarrollo:</a:t>
            </a:r>
            <a:r>
              <a:rPr lang="es-ES" sz="1400" b="0" i="0" dirty="0">
                <a:solidFill>
                  <a:srgbClr val="1F1F1F"/>
                </a:solidFill>
                <a:effectLst/>
                <a:highlight>
                  <a:srgbClr val="FFFFFF"/>
                </a:highlight>
                <a:latin typeface="Google Sans"/>
              </a:rPr>
              <a:t> Los IDE pueden automatizar muchas tareas repetitivas, lo que ahorra tiempo a los desarrolladores.</a:t>
            </a:r>
          </a:p>
          <a:p>
            <a:pPr lvl="1">
              <a:buFont typeface="Arial" panose="020B0604020202020204" pitchFamily="34" charset="0"/>
              <a:buChar char="•"/>
            </a:pPr>
            <a:r>
              <a:rPr lang="es-ES" sz="1400" b="1" i="0" dirty="0">
                <a:solidFill>
                  <a:srgbClr val="1F1F1F"/>
                </a:solidFill>
                <a:effectLst/>
                <a:highlight>
                  <a:srgbClr val="FFFFFF"/>
                </a:highlight>
                <a:latin typeface="Google Sans"/>
              </a:rPr>
              <a:t>Mejor colaboración:</a:t>
            </a:r>
            <a:r>
              <a:rPr lang="es-ES" sz="1400" b="0" i="0" dirty="0">
                <a:solidFill>
                  <a:srgbClr val="1F1F1F"/>
                </a:solidFill>
                <a:effectLst/>
                <a:highlight>
                  <a:srgbClr val="FFFFFF"/>
                </a:highlight>
                <a:latin typeface="Google Sans"/>
              </a:rPr>
              <a:t> Los IDE facilitan la colaboración entre desarrolladores al proporcionar herramientas para compartir código y realizar un seguimiento de los cambios.</a:t>
            </a:r>
          </a:p>
          <a:p>
            <a:pPr algn="l"/>
            <a:r>
              <a:rPr lang="es-ES" sz="1400" b="1" i="0" dirty="0">
                <a:solidFill>
                  <a:srgbClr val="1F1F1F"/>
                </a:solidFill>
                <a:effectLst/>
                <a:highlight>
                  <a:srgbClr val="FFFFFF"/>
                </a:highlight>
                <a:latin typeface="Google Sans"/>
              </a:rPr>
              <a:t>Ejemplos de IDE populares:</a:t>
            </a:r>
            <a:endParaRPr lang="es-ES" sz="1400" b="0" i="0" dirty="0">
              <a:solidFill>
                <a:srgbClr val="1F1F1F"/>
              </a:solidFill>
              <a:effectLst/>
              <a:highlight>
                <a:srgbClr val="FFFFFF"/>
              </a:highlight>
              <a:latin typeface="Google Sans"/>
            </a:endParaRPr>
          </a:p>
          <a:p>
            <a:pPr lvl="1">
              <a:buFont typeface="Arial" panose="020B0604020202020204" pitchFamily="34" charset="0"/>
              <a:buChar char="•"/>
            </a:pPr>
            <a:r>
              <a:rPr lang="es-ES" sz="1400" b="1" i="0" dirty="0">
                <a:solidFill>
                  <a:srgbClr val="1F1F1F"/>
                </a:solidFill>
                <a:effectLst/>
                <a:highlight>
                  <a:srgbClr val="FFFFFF"/>
                </a:highlight>
                <a:latin typeface="Google Sans"/>
              </a:rPr>
              <a:t>Para lenguaje R:</a:t>
            </a:r>
            <a:r>
              <a:rPr lang="es-ES" sz="1400" b="0" i="0" dirty="0">
                <a:solidFill>
                  <a:srgbClr val="1F1F1F"/>
                </a:solidFill>
                <a:effectLst/>
                <a:highlight>
                  <a:srgbClr val="FFFFFF"/>
                </a:highlight>
                <a:latin typeface="Google Sans"/>
              </a:rPr>
              <a:t> </a:t>
            </a:r>
            <a:r>
              <a:rPr lang="es-ES" sz="1400" b="0" i="0" dirty="0" err="1">
                <a:solidFill>
                  <a:srgbClr val="1F1F1F"/>
                </a:solidFill>
                <a:effectLst/>
                <a:highlight>
                  <a:srgbClr val="FFFFFF"/>
                </a:highlight>
                <a:latin typeface="Google Sans"/>
              </a:rPr>
              <a:t>RStudio</a:t>
            </a:r>
            <a:endParaRPr lang="es-ES" sz="1400" b="0" i="0" dirty="0">
              <a:solidFill>
                <a:srgbClr val="1F1F1F"/>
              </a:solidFill>
              <a:effectLst/>
              <a:highlight>
                <a:srgbClr val="FFFFFF"/>
              </a:highlight>
              <a:latin typeface="Google Sans"/>
            </a:endParaRPr>
          </a:p>
          <a:p>
            <a:pPr lvl="1">
              <a:buFont typeface="Arial" panose="020B0604020202020204" pitchFamily="34" charset="0"/>
              <a:buChar char="•"/>
            </a:pPr>
            <a:r>
              <a:rPr lang="es-ES" sz="1400" b="1" i="0" dirty="0">
                <a:solidFill>
                  <a:srgbClr val="1F1F1F"/>
                </a:solidFill>
                <a:effectLst/>
                <a:highlight>
                  <a:srgbClr val="FFFFFF"/>
                </a:highlight>
                <a:latin typeface="Google Sans"/>
              </a:rPr>
              <a:t>Para lenguaje Python:</a:t>
            </a:r>
            <a:r>
              <a:rPr lang="es-ES" sz="1400" b="0" i="0" dirty="0">
                <a:solidFill>
                  <a:srgbClr val="1F1F1F"/>
                </a:solidFill>
                <a:effectLst/>
                <a:highlight>
                  <a:srgbClr val="FFFFFF"/>
                </a:highlight>
                <a:latin typeface="Google Sans"/>
              </a:rPr>
              <a:t> </a:t>
            </a:r>
            <a:r>
              <a:rPr lang="es-ES" sz="1400" b="0" i="0" dirty="0" err="1">
                <a:solidFill>
                  <a:srgbClr val="1F1F1F"/>
                </a:solidFill>
                <a:effectLst/>
                <a:highlight>
                  <a:srgbClr val="FFFFFF"/>
                </a:highlight>
                <a:latin typeface="Google Sans"/>
              </a:rPr>
              <a:t>PyCharm</a:t>
            </a:r>
            <a:r>
              <a:rPr lang="es-ES" sz="1400" b="0" i="0" dirty="0">
                <a:solidFill>
                  <a:srgbClr val="1F1F1F"/>
                </a:solidFill>
                <a:effectLst/>
                <a:highlight>
                  <a:srgbClr val="FFFFFF"/>
                </a:highlight>
                <a:latin typeface="Google Sans"/>
              </a:rPr>
              <a:t>, Spyder, Anaconda</a:t>
            </a:r>
          </a:p>
          <a:p>
            <a:pPr marL="285750" indent="-285750" algn="just">
              <a:lnSpc>
                <a:spcPct val="125000"/>
              </a:lnSpc>
              <a:buFont typeface="Arial" panose="020B0604020202020204" pitchFamily="34" charset="0"/>
              <a:buChar char="•"/>
            </a:pPr>
            <a:endParaRPr lang="es-ES" sz="1400" dirty="0">
              <a:latin typeface="Calibri" panose="020F0502020204030204" pitchFamily="34" charset="0"/>
              <a:cs typeface="Calibri" panose="020F0502020204030204" pitchFamily="34" charset="0"/>
            </a:endParaRPr>
          </a:p>
        </p:txBody>
      </p:sp>
      <p:sp>
        <p:nvSpPr>
          <p:cNvPr id="34" name="1 Rectángulo"/>
          <p:cNvSpPr/>
          <p:nvPr/>
        </p:nvSpPr>
        <p:spPr>
          <a:xfrm>
            <a:off x="713453" y="836640"/>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IDE</a:t>
            </a:r>
          </a:p>
        </p:txBody>
      </p:sp>
      <p:pic>
        <p:nvPicPr>
          <p:cNvPr id="8194" name="Picture 2" descr="RStudio User Guide - Get Started">
            <a:extLst>
              <a:ext uri="{FF2B5EF4-FFF2-40B4-BE49-F238E27FC236}">
                <a16:creationId xmlns:a16="http://schemas.microsoft.com/office/drawing/2014/main" id="{F0D67AFC-BDE8-CB64-C13B-2447825825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6500" y="2204830"/>
            <a:ext cx="2376330" cy="17862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prenda todo sobre el IDE - Entorno de desarrollo integrado | Alura Cursos  Online">
            <a:extLst>
              <a:ext uri="{FF2B5EF4-FFF2-40B4-BE49-F238E27FC236}">
                <a16:creationId xmlns:a16="http://schemas.microsoft.com/office/drawing/2014/main" id="{A63B09EA-D6AB-C999-A44D-AA54932F1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40" y="335565"/>
            <a:ext cx="42100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0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38365" y="1521397"/>
            <a:ext cx="11165836" cy="5478423"/>
          </a:xfrm>
          <a:prstGeom prst="rect">
            <a:avLst/>
          </a:prstGeom>
        </p:spPr>
        <p:txBody>
          <a:bodyPr wrap="square">
            <a:spAutoFit/>
          </a:bodyPr>
          <a:lstStyle/>
          <a:p>
            <a:pPr algn="l"/>
            <a:r>
              <a:rPr lang="es-ES" sz="1400" b="1" i="0" dirty="0" err="1">
                <a:solidFill>
                  <a:srgbClr val="1F1F1F"/>
                </a:solidFill>
                <a:effectLst/>
                <a:highlight>
                  <a:srgbClr val="FFFFFF"/>
                </a:highlight>
                <a:latin typeface="Google Sans"/>
              </a:rPr>
              <a:t>Colabs</a:t>
            </a:r>
            <a:r>
              <a:rPr lang="es-ES" sz="1400" b="1" i="0" dirty="0">
                <a:solidFill>
                  <a:srgbClr val="1F1F1F"/>
                </a:solidFill>
                <a:effectLst/>
                <a:highlight>
                  <a:srgbClr val="FFFFFF"/>
                </a:highlight>
                <a:latin typeface="Google Sans"/>
              </a:rPr>
              <a:t>:</a:t>
            </a:r>
            <a:endParaRPr lang="es-ES" sz="1400" b="0" i="0" dirty="0">
              <a:solidFill>
                <a:srgbClr val="1F1F1F"/>
              </a:solidFill>
              <a:effectLst/>
              <a:highlight>
                <a:srgbClr val="FFFFFF"/>
              </a:highlight>
              <a:latin typeface="Google Sans"/>
            </a:endParaRPr>
          </a:p>
          <a:p>
            <a:pPr algn="l">
              <a:buFont typeface="Arial" panose="020B0604020202020204" pitchFamily="34" charset="0"/>
              <a:buChar char="•"/>
            </a:pPr>
            <a:r>
              <a:rPr lang="es-ES" sz="1400" b="1" i="0" dirty="0">
                <a:solidFill>
                  <a:srgbClr val="1F1F1F"/>
                </a:solidFill>
                <a:effectLst/>
                <a:highlight>
                  <a:srgbClr val="FFFFFF"/>
                </a:highlight>
                <a:latin typeface="Google Sans"/>
              </a:rPr>
              <a:t>Definición:</a:t>
            </a:r>
            <a:r>
              <a:rPr lang="es-ES" sz="1400" b="0" i="0" dirty="0">
                <a:solidFill>
                  <a:srgbClr val="1F1F1F"/>
                </a:solidFill>
                <a:effectLst/>
                <a:highlight>
                  <a:srgbClr val="FFFFFF"/>
                </a:highlight>
                <a:latin typeface="Google Sans"/>
              </a:rPr>
              <a:t> Es un entorno de desarrollo en la nube basado en </a:t>
            </a:r>
            <a:r>
              <a:rPr lang="es-ES" sz="1400" b="0" i="0" dirty="0" err="1">
                <a:solidFill>
                  <a:srgbClr val="1F1F1F"/>
                </a:solidFill>
                <a:effectLst/>
                <a:highlight>
                  <a:srgbClr val="FFFFFF"/>
                </a:highlight>
                <a:latin typeface="Google Sans"/>
              </a:rPr>
              <a:t>Jupyter</a:t>
            </a:r>
            <a:r>
              <a:rPr lang="es-ES" sz="1400" b="0" i="0" dirty="0">
                <a:solidFill>
                  <a:srgbClr val="1F1F1F"/>
                </a:solidFill>
                <a:effectLst/>
                <a:highlight>
                  <a:srgbClr val="FFFFFF"/>
                </a:highlight>
                <a:latin typeface="Google Sans"/>
              </a:rPr>
              <a:t> Notebooks.</a:t>
            </a:r>
          </a:p>
          <a:p>
            <a:pPr algn="l">
              <a:buFont typeface="Arial" panose="020B0604020202020204" pitchFamily="34" charset="0"/>
              <a:buChar char="•"/>
            </a:pPr>
            <a:r>
              <a:rPr lang="es-ES" sz="1400" b="1" i="0" dirty="0">
                <a:solidFill>
                  <a:srgbClr val="1F1F1F"/>
                </a:solidFill>
                <a:effectLst/>
                <a:highlight>
                  <a:srgbClr val="FFFFFF"/>
                </a:highlight>
                <a:latin typeface="Google Sans"/>
              </a:rPr>
              <a:t>Características:</a:t>
            </a:r>
            <a:endParaRPr lang="es-ES" sz="1400" b="0" i="0" dirty="0">
              <a:solidFill>
                <a:srgbClr val="1F1F1F"/>
              </a:solidFill>
              <a:effectLst/>
              <a:highlight>
                <a:srgbClr val="FFFFFF"/>
              </a:highlight>
              <a:latin typeface="Google Sans"/>
            </a:endParaRPr>
          </a:p>
          <a:p>
            <a:pPr marL="742950" lvl="1" indent="-285750" algn="l">
              <a:buFont typeface="Arial" panose="020B0604020202020204" pitchFamily="34" charset="0"/>
              <a:buChar char="•"/>
            </a:pPr>
            <a:r>
              <a:rPr lang="es-ES" sz="1400" b="0" i="0" dirty="0">
                <a:solidFill>
                  <a:srgbClr val="1F1F1F"/>
                </a:solidFill>
                <a:effectLst/>
                <a:highlight>
                  <a:srgbClr val="FFFFFF"/>
                </a:highlight>
                <a:latin typeface="Google Sans"/>
              </a:rPr>
              <a:t>Permite ejecutar código R y otros lenguajes en la nube sin necesidad de instalación local.</a:t>
            </a:r>
          </a:p>
          <a:p>
            <a:pPr marL="742950" lvl="1" indent="-285750" algn="l">
              <a:buFont typeface="Arial" panose="020B0604020202020204" pitchFamily="34" charset="0"/>
              <a:buChar char="•"/>
            </a:pPr>
            <a:r>
              <a:rPr lang="es-ES" sz="1400" b="0" i="0" dirty="0">
                <a:solidFill>
                  <a:srgbClr val="1F1F1F"/>
                </a:solidFill>
                <a:effectLst/>
                <a:highlight>
                  <a:srgbClr val="FFFFFF"/>
                </a:highlight>
                <a:latin typeface="Google Sans"/>
              </a:rPr>
              <a:t>Ideal para la colaboración en tiempo real y el intercambio de proyectos.</a:t>
            </a:r>
          </a:p>
          <a:p>
            <a:pPr marL="742950" lvl="1" indent="-285750" algn="l">
              <a:buFont typeface="Arial" panose="020B0604020202020204" pitchFamily="34" charset="0"/>
              <a:buChar char="•"/>
            </a:pPr>
            <a:r>
              <a:rPr lang="es-ES" sz="1400" b="0" i="0" dirty="0">
                <a:solidFill>
                  <a:srgbClr val="1F1F1F"/>
                </a:solidFill>
                <a:effectLst/>
                <a:highlight>
                  <a:srgbClr val="FFFFFF"/>
                </a:highlight>
                <a:latin typeface="Google Sans"/>
              </a:rPr>
              <a:t>Ofrece almacenamiento gratuito y recursos computacionales limitados.</a:t>
            </a:r>
          </a:p>
          <a:p>
            <a:pPr marL="742950" lvl="1" indent="-285750" algn="l">
              <a:buFont typeface="Arial" panose="020B0604020202020204" pitchFamily="34" charset="0"/>
              <a:buChar char="•"/>
            </a:pPr>
            <a:r>
              <a:rPr lang="es-ES" sz="1400" b="0" i="0" dirty="0">
                <a:solidFill>
                  <a:srgbClr val="1F1F1F"/>
                </a:solidFill>
                <a:effectLst/>
                <a:highlight>
                  <a:srgbClr val="FFFFFF"/>
                </a:highlight>
                <a:latin typeface="Google Sans"/>
              </a:rPr>
              <a:t>Adecuado para proyectos de aprendizaje o demostraciones.</a:t>
            </a:r>
          </a:p>
          <a:p>
            <a:pPr marL="742950" lvl="1" indent="-285750" algn="l">
              <a:buFont typeface="Arial" panose="020B0604020202020204" pitchFamily="34" charset="0"/>
              <a:buChar char="•"/>
            </a:pPr>
            <a:endParaRPr lang="es-ES" sz="1400" b="0" i="0" dirty="0">
              <a:solidFill>
                <a:srgbClr val="1F1F1F"/>
              </a:solidFill>
              <a:effectLst/>
              <a:highlight>
                <a:srgbClr val="FFFFFF"/>
              </a:highlight>
              <a:latin typeface="Google Sans"/>
            </a:endParaRPr>
          </a:p>
          <a:p>
            <a:pPr algn="l"/>
            <a:r>
              <a:rPr lang="es-ES" sz="1400" b="1" i="0" dirty="0">
                <a:solidFill>
                  <a:srgbClr val="1F1F1F"/>
                </a:solidFill>
                <a:effectLst/>
                <a:highlight>
                  <a:srgbClr val="FFFFFF"/>
                </a:highlight>
                <a:latin typeface="Google Sans"/>
              </a:rPr>
              <a:t>Visual Studio </a:t>
            </a:r>
            <a:r>
              <a:rPr lang="es-ES" sz="1400" b="1" i="0" dirty="0" err="1">
                <a:solidFill>
                  <a:srgbClr val="1F1F1F"/>
                </a:solidFill>
                <a:effectLst/>
                <a:highlight>
                  <a:srgbClr val="FFFFFF"/>
                </a:highlight>
                <a:latin typeface="Google Sans"/>
              </a:rPr>
              <a:t>Code</a:t>
            </a:r>
            <a:r>
              <a:rPr lang="es-ES" sz="1400" b="1" i="0" dirty="0">
                <a:solidFill>
                  <a:srgbClr val="1F1F1F"/>
                </a:solidFill>
                <a:effectLst/>
                <a:highlight>
                  <a:srgbClr val="FFFFFF"/>
                </a:highlight>
                <a:latin typeface="Google Sans"/>
              </a:rPr>
              <a:t> con extensiones de R:</a:t>
            </a:r>
            <a:endParaRPr lang="es-ES" sz="1400" b="0" i="0" dirty="0">
              <a:solidFill>
                <a:srgbClr val="1F1F1F"/>
              </a:solidFill>
              <a:effectLst/>
              <a:highlight>
                <a:srgbClr val="FFFFFF"/>
              </a:highlight>
              <a:latin typeface="Google Sans"/>
            </a:endParaRPr>
          </a:p>
          <a:p>
            <a:pPr algn="l">
              <a:buFont typeface="Arial" panose="020B0604020202020204" pitchFamily="34" charset="0"/>
              <a:buChar char="•"/>
            </a:pPr>
            <a:r>
              <a:rPr lang="es-ES" sz="1400" b="1" i="0" dirty="0">
                <a:solidFill>
                  <a:srgbClr val="1F1F1F"/>
                </a:solidFill>
                <a:effectLst/>
                <a:highlight>
                  <a:srgbClr val="FFFFFF"/>
                </a:highlight>
                <a:latin typeface="Google Sans"/>
              </a:rPr>
              <a:t>Definición:</a:t>
            </a:r>
            <a:r>
              <a:rPr lang="es-ES" sz="1400" b="0" i="0" dirty="0">
                <a:solidFill>
                  <a:srgbClr val="1F1F1F"/>
                </a:solidFill>
                <a:effectLst/>
                <a:highlight>
                  <a:srgbClr val="FFFFFF"/>
                </a:highlight>
                <a:latin typeface="Google Sans"/>
              </a:rPr>
              <a:t> Es un editor de código popular con extensiones específicas para R.</a:t>
            </a:r>
          </a:p>
          <a:p>
            <a:pPr algn="l">
              <a:buFont typeface="Arial" panose="020B0604020202020204" pitchFamily="34" charset="0"/>
              <a:buChar char="•"/>
            </a:pPr>
            <a:r>
              <a:rPr lang="es-ES" sz="1400" b="1" i="0" dirty="0">
                <a:solidFill>
                  <a:srgbClr val="1F1F1F"/>
                </a:solidFill>
                <a:effectLst/>
                <a:highlight>
                  <a:srgbClr val="FFFFFF"/>
                </a:highlight>
                <a:latin typeface="Google Sans"/>
              </a:rPr>
              <a:t>Características:</a:t>
            </a:r>
            <a:endParaRPr lang="es-ES" sz="1400" b="0" i="0" dirty="0">
              <a:solidFill>
                <a:srgbClr val="1F1F1F"/>
              </a:solidFill>
              <a:effectLst/>
              <a:highlight>
                <a:srgbClr val="FFFFFF"/>
              </a:highlight>
              <a:latin typeface="Google Sans"/>
            </a:endParaRPr>
          </a:p>
          <a:p>
            <a:pPr marL="742950" lvl="1" indent="-285750" algn="l">
              <a:buFont typeface="Arial" panose="020B0604020202020204" pitchFamily="34" charset="0"/>
              <a:buChar char="•"/>
            </a:pPr>
            <a:r>
              <a:rPr lang="es-ES" sz="1400" b="0" i="0" dirty="0">
                <a:solidFill>
                  <a:srgbClr val="1F1F1F"/>
                </a:solidFill>
                <a:effectLst/>
                <a:highlight>
                  <a:srgbClr val="FFFFFF"/>
                </a:highlight>
                <a:latin typeface="Google Sans"/>
              </a:rPr>
              <a:t>Combina la flexibilidad de Visual Studio </a:t>
            </a:r>
            <a:r>
              <a:rPr lang="es-ES" sz="1400" b="0" i="0" dirty="0" err="1">
                <a:solidFill>
                  <a:srgbClr val="1F1F1F"/>
                </a:solidFill>
                <a:effectLst/>
                <a:highlight>
                  <a:srgbClr val="FFFFFF"/>
                </a:highlight>
                <a:latin typeface="Google Sans"/>
              </a:rPr>
              <a:t>Code</a:t>
            </a:r>
            <a:r>
              <a:rPr lang="es-ES" sz="1400" b="0" i="0" dirty="0">
                <a:solidFill>
                  <a:srgbClr val="1F1F1F"/>
                </a:solidFill>
                <a:effectLst/>
                <a:highlight>
                  <a:srgbClr val="FFFFFF"/>
                </a:highlight>
                <a:latin typeface="Google Sans"/>
              </a:rPr>
              <a:t> con las capacidades de R.</a:t>
            </a:r>
          </a:p>
          <a:p>
            <a:pPr marL="742950" lvl="1" indent="-285750" algn="l">
              <a:buFont typeface="Arial" panose="020B0604020202020204" pitchFamily="34" charset="0"/>
              <a:buChar char="•"/>
            </a:pPr>
            <a:r>
              <a:rPr lang="es-ES" sz="1400" b="0" i="0" dirty="0">
                <a:solidFill>
                  <a:srgbClr val="1F1F1F"/>
                </a:solidFill>
                <a:effectLst/>
                <a:highlight>
                  <a:srgbClr val="FFFFFF"/>
                </a:highlight>
                <a:latin typeface="Google Sans"/>
              </a:rPr>
              <a:t>Amplia gama de extensiones para R, incluyendo depuración, creación de perfiles y control de versiones.</a:t>
            </a:r>
          </a:p>
          <a:p>
            <a:pPr marL="742950" lvl="1" indent="-285750" algn="l">
              <a:buFont typeface="Arial" panose="020B0604020202020204" pitchFamily="34" charset="0"/>
              <a:buChar char="•"/>
            </a:pPr>
            <a:r>
              <a:rPr lang="es-ES" sz="1400" b="0" i="0" dirty="0">
                <a:solidFill>
                  <a:srgbClr val="1F1F1F"/>
                </a:solidFill>
                <a:effectLst/>
                <a:highlight>
                  <a:srgbClr val="FFFFFF"/>
                </a:highlight>
                <a:latin typeface="Google Sans"/>
              </a:rPr>
              <a:t>Personalización avanzada del entorno de desarrollo.</a:t>
            </a:r>
          </a:p>
          <a:p>
            <a:pPr marL="742950" lvl="1" indent="-285750" algn="l">
              <a:buFont typeface="Arial" panose="020B0604020202020204" pitchFamily="34" charset="0"/>
              <a:buChar char="•"/>
            </a:pPr>
            <a:r>
              <a:rPr lang="es-ES" sz="1400" b="0" i="0" dirty="0">
                <a:solidFill>
                  <a:srgbClr val="1F1F1F"/>
                </a:solidFill>
                <a:effectLst/>
                <a:highlight>
                  <a:srgbClr val="FFFFFF"/>
                </a:highlight>
                <a:latin typeface="Google Sans"/>
              </a:rPr>
              <a:t>Curva de aprendizaje moderada debido a la configuración de extensiones.</a:t>
            </a:r>
          </a:p>
          <a:p>
            <a:pPr marL="742950" lvl="1" indent="-285750" algn="l">
              <a:buFont typeface="Arial" panose="020B0604020202020204" pitchFamily="34" charset="0"/>
              <a:buChar char="•"/>
            </a:pPr>
            <a:endParaRPr lang="es-ES" sz="1400" b="0" i="0" dirty="0">
              <a:solidFill>
                <a:srgbClr val="1F1F1F"/>
              </a:solidFill>
              <a:effectLst/>
              <a:highlight>
                <a:srgbClr val="FFFFFF"/>
              </a:highlight>
              <a:latin typeface="Google Sans"/>
            </a:endParaRPr>
          </a:p>
          <a:p>
            <a:pPr algn="l"/>
            <a:r>
              <a:rPr lang="es-ES" sz="1400" b="1" i="0" dirty="0">
                <a:solidFill>
                  <a:srgbClr val="1F1F1F"/>
                </a:solidFill>
                <a:effectLst/>
                <a:highlight>
                  <a:srgbClr val="FFFFFF"/>
                </a:highlight>
                <a:latin typeface="Google Sans"/>
              </a:rPr>
              <a:t>Elección del entorno adecuado:</a:t>
            </a:r>
            <a:endParaRPr lang="es-ES" sz="1400" b="0" i="0" dirty="0">
              <a:solidFill>
                <a:srgbClr val="1F1F1F"/>
              </a:solidFill>
              <a:effectLst/>
              <a:highlight>
                <a:srgbClr val="FFFFFF"/>
              </a:highlight>
              <a:latin typeface="Google Sans"/>
            </a:endParaRPr>
          </a:p>
          <a:p>
            <a:pPr algn="l">
              <a:buFont typeface="Arial" panose="020B0604020202020204" pitchFamily="34" charset="0"/>
              <a:buChar char="•"/>
            </a:pPr>
            <a:r>
              <a:rPr lang="es-ES" sz="1400" b="1" i="0" dirty="0">
                <a:solidFill>
                  <a:srgbClr val="1F1F1F"/>
                </a:solidFill>
                <a:effectLst/>
                <a:highlight>
                  <a:srgbClr val="FFFFFF"/>
                </a:highlight>
                <a:latin typeface="Google Sans"/>
              </a:rPr>
              <a:t>R </a:t>
            </a:r>
            <a:r>
              <a:rPr lang="es-ES" sz="1400" b="1" i="0" dirty="0" err="1">
                <a:solidFill>
                  <a:srgbClr val="1F1F1F"/>
                </a:solidFill>
                <a:effectLst/>
                <a:highlight>
                  <a:srgbClr val="FFFFFF"/>
                </a:highlight>
                <a:latin typeface="Google Sans"/>
              </a:rPr>
              <a:t>Console</a:t>
            </a:r>
            <a:r>
              <a:rPr lang="es-ES" sz="1400" b="1" i="0" dirty="0">
                <a:solidFill>
                  <a:srgbClr val="1F1F1F"/>
                </a:solidFill>
                <a:effectLst/>
                <a:highlight>
                  <a:srgbClr val="FFFFFF"/>
                </a:highlight>
                <a:latin typeface="Google Sans"/>
              </a:rPr>
              <a:t>:</a:t>
            </a:r>
            <a:r>
              <a:rPr lang="es-ES" sz="1400" b="0" i="0" dirty="0">
                <a:solidFill>
                  <a:srgbClr val="1F1F1F"/>
                </a:solidFill>
                <a:effectLst/>
                <a:highlight>
                  <a:srgbClr val="FFFFFF"/>
                </a:highlight>
                <a:latin typeface="Google Sans"/>
              </a:rPr>
              <a:t> Usuarios experimentados que prefieren la simplicidad y la ejecución rápida de comandos.</a:t>
            </a:r>
          </a:p>
          <a:p>
            <a:pPr algn="l">
              <a:buFont typeface="Arial" panose="020B0604020202020204" pitchFamily="34" charset="0"/>
              <a:buChar char="•"/>
            </a:pPr>
            <a:r>
              <a:rPr lang="es-ES" sz="1400" b="1" i="0" dirty="0" err="1">
                <a:solidFill>
                  <a:srgbClr val="1F1F1F"/>
                </a:solidFill>
                <a:effectLst/>
                <a:highlight>
                  <a:srgbClr val="FFFFFF"/>
                </a:highlight>
                <a:latin typeface="Google Sans"/>
              </a:rPr>
              <a:t>RStudio</a:t>
            </a:r>
            <a:r>
              <a:rPr lang="es-ES" sz="1400" b="1" i="0" dirty="0">
                <a:solidFill>
                  <a:srgbClr val="1F1F1F"/>
                </a:solidFill>
                <a:effectLst/>
                <a:highlight>
                  <a:srgbClr val="FFFFFF"/>
                </a:highlight>
                <a:latin typeface="Google Sans"/>
              </a:rPr>
              <a:t>:</a:t>
            </a:r>
            <a:r>
              <a:rPr lang="es-ES" sz="1400" b="0" i="0" dirty="0">
                <a:solidFill>
                  <a:srgbClr val="1F1F1F"/>
                </a:solidFill>
                <a:effectLst/>
                <a:highlight>
                  <a:srgbClr val="FFFFFF"/>
                </a:highlight>
                <a:latin typeface="Google Sans"/>
              </a:rPr>
              <a:t> Principiantes, usuarios que buscan una interfaz completa y herramientas integradas para proyectos complejos.</a:t>
            </a:r>
          </a:p>
          <a:p>
            <a:pPr algn="l">
              <a:buFont typeface="Arial" panose="020B0604020202020204" pitchFamily="34" charset="0"/>
              <a:buChar char="•"/>
            </a:pPr>
            <a:r>
              <a:rPr lang="es-ES" sz="1400" b="1" i="0" dirty="0" err="1">
                <a:solidFill>
                  <a:srgbClr val="1F1F1F"/>
                </a:solidFill>
                <a:effectLst/>
                <a:highlight>
                  <a:srgbClr val="FFFFFF"/>
                </a:highlight>
                <a:latin typeface="Google Sans"/>
              </a:rPr>
              <a:t>Colabs</a:t>
            </a:r>
            <a:r>
              <a:rPr lang="es-ES" sz="1400" b="1" i="0" dirty="0">
                <a:solidFill>
                  <a:srgbClr val="1F1F1F"/>
                </a:solidFill>
                <a:effectLst/>
                <a:highlight>
                  <a:srgbClr val="FFFFFF"/>
                </a:highlight>
                <a:latin typeface="Google Sans"/>
              </a:rPr>
              <a:t>:</a:t>
            </a:r>
            <a:r>
              <a:rPr lang="es-ES" sz="1400" b="0" i="0" dirty="0">
                <a:solidFill>
                  <a:srgbClr val="1F1F1F"/>
                </a:solidFill>
                <a:effectLst/>
                <a:highlight>
                  <a:srgbClr val="FFFFFF"/>
                </a:highlight>
                <a:latin typeface="Google Sans"/>
              </a:rPr>
              <a:t> Colaboración en tiempo real, proyectos de aprendizaje o demostraciones que no requieren instalación local.</a:t>
            </a:r>
          </a:p>
          <a:p>
            <a:pPr algn="l">
              <a:buFont typeface="Arial" panose="020B0604020202020204" pitchFamily="34" charset="0"/>
              <a:buChar char="•"/>
            </a:pPr>
            <a:r>
              <a:rPr lang="es-ES" sz="1400" b="1" i="0" dirty="0">
                <a:solidFill>
                  <a:srgbClr val="1F1F1F"/>
                </a:solidFill>
                <a:effectLst/>
                <a:highlight>
                  <a:srgbClr val="FFFFFF"/>
                </a:highlight>
                <a:latin typeface="Google Sans"/>
              </a:rPr>
              <a:t>Visual Studio </a:t>
            </a:r>
            <a:r>
              <a:rPr lang="es-ES" sz="1400" b="1" i="0" dirty="0" err="1">
                <a:solidFill>
                  <a:srgbClr val="1F1F1F"/>
                </a:solidFill>
                <a:effectLst/>
                <a:highlight>
                  <a:srgbClr val="FFFFFF"/>
                </a:highlight>
                <a:latin typeface="Google Sans"/>
              </a:rPr>
              <a:t>Code</a:t>
            </a:r>
            <a:r>
              <a:rPr lang="es-ES" sz="1400" b="1" i="0" dirty="0">
                <a:solidFill>
                  <a:srgbClr val="1F1F1F"/>
                </a:solidFill>
                <a:effectLst/>
                <a:highlight>
                  <a:srgbClr val="FFFFFF"/>
                </a:highlight>
                <a:latin typeface="Google Sans"/>
              </a:rPr>
              <a:t> con extensiones de R:</a:t>
            </a:r>
            <a:r>
              <a:rPr lang="es-ES" sz="1400" b="0" i="0" dirty="0">
                <a:solidFill>
                  <a:srgbClr val="1F1F1F"/>
                </a:solidFill>
                <a:effectLst/>
                <a:highlight>
                  <a:srgbClr val="FFFFFF"/>
                </a:highlight>
                <a:latin typeface="Google Sans"/>
              </a:rPr>
              <a:t> Usuarios que buscan flexibilidad y personalización, con conocimientos previos de Visual Studio </a:t>
            </a:r>
            <a:r>
              <a:rPr lang="es-ES" sz="1400" b="0" i="0" dirty="0" err="1">
                <a:solidFill>
                  <a:srgbClr val="1F1F1F"/>
                </a:solidFill>
                <a:effectLst/>
                <a:highlight>
                  <a:srgbClr val="FFFFFF"/>
                </a:highlight>
                <a:latin typeface="Google Sans"/>
              </a:rPr>
              <a:t>Code</a:t>
            </a:r>
            <a:r>
              <a:rPr lang="es-ES" sz="1400" b="0" i="0" dirty="0">
                <a:solidFill>
                  <a:srgbClr val="1F1F1F"/>
                </a:solidFill>
                <a:effectLst/>
                <a:highlight>
                  <a:srgbClr val="FFFFFF"/>
                </a:highlight>
                <a:latin typeface="Google Sans"/>
              </a:rPr>
              <a:t>.</a:t>
            </a:r>
          </a:p>
          <a:p>
            <a:pPr algn="l">
              <a:buFont typeface="Arial" panose="020B0604020202020204" pitchFamily="34" charset="0"/>
              <a:buChar char="•"/>
            </a:pPr>
            <a:endParaRPr lang="es-ES" sz="1400" b="0" i="0" dirty="0">
              <a:solidFill>
                <a:srgbClr val="1F1F1F"/>
              </a:solidFill>
              <a:effectLst/>
              <a:highlight>
                <a:srgbClr val="FFFFFF"/>
              </a:highlight>
              <a:latin typeface="Google Sans"/>
            </a:endParaRPr>
          </a:p>
          <a:p>
            <a:pPr algn="l"/>
            <a:r>
              <a:rPr lang="es-ES" sz="1400" b="1" i="0" dirty="0">
                <a:solidFill>
                  <a:srgbClr val="1F1F1F"/>
                </a:solidFill>
                <a:effectLst/>
                <a:highlight>
                  <a:srgbClr val="FFFFFF"/>
                </a:highlight>
                <a:latin typeface="Google Sans"/>
              </a:rPr>
              <a:t>En resumen:</a:t>
            </a:r>
            <a:endParaRPr lang="es-ES" sz="1400" b="0" i="0" dirty="0">
              <a:solidFill>
                <a:srgbClr val="1F1F1F"/>
              </a:solidFill>
              <a:effectLst/>
              <a:highlight>
                <a:srgbClr val="FFFFFF"/>
              </a:highlight>
              <a:latin typeface="Google Sans"/>
            </a:endParaRPr>
          </a:p>
          <a:p>
            <a:pPr algn="l"/>
            <a:r>
              <a:rPr lang="es-ES" sz="1400" b="0" i="0" dirty="0">
                <a:solidFill>
                  <a:srgbClr val="1F1F1F"/>
                </a:solidFill>
                <a:effectLst/>
                <a:highlight>
                  <a:srgbClr val="FFFFFF"/>
                </a:highlight>
                <a:latin typeface="Google Sans"/>
              </a:rPr>
              <a:t>Cada entorno de trabajo de R tiene sus propias fortalezas y debilidades. La elección del entorno adecuado depende de las necesidades específicas del usuario, el tipo de proyecto y las preferencias personales.</a:t>
            </a:r>
          </a:p>
        </p:txBody>
      </p:sp>
      <p:sp>
        <p:nvSpPr>
          <p:cNvPr id="34" name="1 Rectángulo"/>
          <p:cNvSpPr/>
          <p:nvPr/>
        </p:nvSpPr>
        <p:spPr>
          <a:xfrm>
            <a:off x="738365" y="936622"/>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3.Entornos de trabajo (ejecución) de R</a:t>
            </a:r>
          </a:p>
        </p:txBody>
      </p:sp>
      <p:pic>
        <p:nvPicPr>
          <p:cNvPr id="9218" name="Picture 2" descr="Google Colaboratory Colab - Guía Completa Español - Marketing">
            <a:extLst>
              <a:ext uri="{FF2B5EF4-FFF2-40B4-BE49-F238E27FC236}">
                <a16:creationId xmlns:a16="http://schemas.microsoft.com/office/drawing/2014/main" id="{79AA8B64-68BE-9155-78FB-F97F4597D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828" y="5486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Open in Colab">
            <a:extLst>
              <a:ext uri="{FF2B5EF4-FFF2-40B4-BE49-F238E27FC236}">
                <a16:creationId xmlns:a16="http://schemas.microsoft.com/office/drawing/2014/main" id="{D4A58280-4CDC-9364-CE8D-D311C40F7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381" y="2276728"/>
            <a:ext cx="2759960" cy="17249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Visual Studio: IDE y Editor de código para desarrolladores de software y  Teams">
            <a:extLst>
              <a:ext uri="{FF2B5EF4-FFF2-40B4-BE49-F238E27FC236}">
                <a16:creationId xmlns:a16="http://schemas.microsoft.com/office/drawing/2014/main" id="{A10FE0A3-496C-1BA7-277A-AE729AB86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6481" y="4001703"/>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8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6188" y="1628750"/>
            <a:ext cx="6096000" cy="5486374"/>
          </a:xfrm>
          <a:prstGeom prst="rect">
            <a:avLst/>
          </a:prstGeom>
        </p:spPr>
        <p:txBody>
          <a:bodyPr wrap="square">
            <a:spAutoFit/>
          </a:bodyPr>
          <a:lstStyle/>
          <a:p>
            <a:pPr algn="just"/>
            <a:r>
              <a:rPr lang="es-ES" b="1" i="0" dirty="0" err="1">
                <a:solidFill>
                  <a:srgbClr val="1F1F1F"/>
                </a:solidFill>
                <a:effectLst/>
                <a:highlight>
                  <a:srgbClr val="FFFFFF"/>
                </a:highlight>
                <a:latin typeface="Google Sans"/>
              </a:rPr>
              <a:t>RStudio:</a:t>
            </a:r>
            <a:r>
              <a:rPr lang="es-ES" sz="1800" b="0" i="1" dirty="0" err="1">
                <a:solidFill>
                  <a:srgbClr val="333333"/>
                </a:solidFill>
                <a:effectLst/>
                <a:latin typeface="Helvetica Neue"/>
                <a:hlinkClick r:id="rId2"/>
              </a:rPr>
              <a:t>https</a:t>
            </a:r>
            <a:r>
              <a:rPr lang="es-ES" sz="1800" b="0" i="1" dirty="0">
                <a:solidFill>
                  <a:srgbClr val="333333"/>
                </a:solidFill>
                <a:effectLst/>
                <a:latin typeface="Helvetica Neue"/>
                <a:hlinkClick r:id="rId2"/>
              </a:rPr>
              <a:t>://support--rstudio-com.netlify.app/products/rstudio/download/</a:t>
            </a:r>
            <a:r>
              <a:rPr lang="es-ES" sz="1800" b="0" i="1" dirty="0">
                <a:solidFill>
                  <a:srgbClr val="333333"/>
                </a:solidFill>
                <a:effectLst/>
                <a:latin typeface="Helvetica Neue"/>
              </a:rPr>
              <a:t> </a:t>
            </a:r>
            <a:endParaRPr lang="es-ES" b="0" i="0" dirty="0">
              <a:solidFill>
                <a:srgbClr val="1F1F1F"/>
              </a:solidFill>
              <a:effectLst/>
              <a:highlight>
                <a:srgbClr val="FFFFFF"/>
              </a:highlight>
              <a:latin typeface="Google Sans"/>
            </a:endParaRPr>
          </a:p>
          <a:p>
            <a:pPr lvl="1" algn="just">
              <a:buFont typeface="Arial" panose="020B0604020202020204" pitchFamily="34" charset="0"/>
              <a:buChar char="•"/>
            </a:pPr>
            <a:r>
              <a:rPr lang="es-ES" b="1" i="0" dirty="0">
                <a:solidFill>
                  <a:srgbClr val="1F1F1F"/>
                </a:solidFill>
                <a:effectLst/>
                <a:highlight>
                  <a:srgbClr val="FFFFFF"/>
                </a:highlight>
                <a:latin typeface="Google Sans"/>
              </a:rPr>
              <a:t>Definición:</a:t>
            </a:r>
            <a:r>
              <a:rPr lang="es-ES" b="0" i="0" dirty="0">
                <a:solidFill>
                  <a:srgbClr val="1F1F1F"/>
                </a:solidFill>
                <a:effectLst/>
                <a:highlight>
                  <a:srgbClr val="FFFFFF"/>
                </a:highlight>
                <a:latin typeface="Google Sans"/>
              </a:rPr>
              <a:t> Es un entorno de desarrollo integrado (IDE) popular para R.</a:t>
            </a:r>
          </a:p>
          <a:p>
            <a:pPr lvl="1" algn="just">
              <a:buFont typeface="Arial" panose="020B0604020202020204" pitchFamily="34" charset="0"/>
              <a:buChar char="•"/>
            </a:pPr>
            <a:r>
              <a:rPr lang="es-ES" b="1" i="0" dirty="0">
                <a:solidFill>
                  <a:srgbClr val="1F1F1F"/>
                </a:solidFill>
                <a:effectLst/>
                <a:highlight>
                  <a:srgbClr val="FFFFFF"/>
                </a:highlight>
                <a:latin typeface="Google Sans"/>
              </a:rPr>
              <a:t>Características:</a:t>
            </a:r>
            <a:endParaRPr lang="es-ES" b="0" i="0" dirty="0">
              <a:solidFill>
                <a:srgbClr val="1F1F1F"/>
              </a:solidFill>
              <a:effectLst/>
              <a:highlight>
                <a:srgbClr val="FFFFFF"/>
              </a:highlight>
              <a:latin typeface="Google Sans"/>
            </a:endParaRPr>
          </a:p>
          <a:p>
            <a:pPr marL="1200150" lvl="2" indent="-285750" algn="just">
              <a:buFont typeface="Arial" panose="020B0604020202020204" pitchFamily="34" charset="0"/>
              <a:buChar char="•"/>
            </a:pPr>
            <a:r>
              <a:rPr lang="es-ES" b="0" i="0" dirty="0">
                <a:solidFill>
                  <a:srgbClr val="1F1F1F"/>
                </a:solidFill>
                <a:effectLst/>
                <a:highlight>
                  <a:srgbClr val="FFFFFF"/>
                </a:highlight>
                <a:latin typeface="Google Sans"/>
              </a:rPr>
              <a:t>Interfaz gráfica completa con editor de código, panel de entorno, consola y visor de gráficos.</a:t>
            </a:r>
          </a:p>
          <a:p>
            <a:pPr marL="1200150" lvl="2" indent="-285750" algn="just">
              <a:buFont typeface="Arial" panose="020B0604020202020204" pitchFamily="34" charset="0"/>
              <a:buChar char="•"/>
            </a:pPr>
            <a:r>
              <a:rPr lang="es-ES" b="0" i="0" dirty="0">
                <a:solidFill>
                  <a:srgbClr val="1F1F1F"/>
                </a:solidFill>
                <a:effectLst/>
                <a:highlight>
                  <a:srgbClr val="FFFFFF"/>
                </a:highlight>
                <a:latin typeface="Google Sans"/>
              </a:rPr>
              <a:t>Facilita la edición de código, la depuración y la gestión de proyectos.</a:t>
            </a:r>
          </a:p>
          <a:p>
            <a:pPr marL="1200150" lvl="2" indent="-285750" algn="just">
              <a:buFont typeface="Arial" panose="020B0604020202020204" pitchFamily="34" charset="0"/>
              <a:buChar char="•"/>
            </a:pPr>
            <a:r>
              <a:rPr lang="es-ES" b="0" i="0" dirty="0">
                <a:solidFill>
                  <a:srgbClr val="1F1F1F"/>
                </a:solidFill>
                <a:effectLst/>
                <a:highlight>
                  <a:srgbClr val="FFFFFF"/>
                </a:highlight>
                <a:latin typeface="Google Sans"/>
              </a:rPr>
              <a:t>Ofrece herramientas para la creación de gráficos interactivos y la integración con Git.</a:t>
            </a:r>
          </a:p>
          <a:p>
            <a:pPr marL="1200150" lvl="2" indent="-285750" algn="just">
              <a:buFont typeface="Arial" panose="020B0604020202020204" pitchFamily="34" charset="0"/>
              <a:buChar char="•"/>
            </a:pPr>
            <a:r>
              <a:rPr lang="es-ES" b="0" i="0" dirty="0">
                <a:solidFill>
                  <a:srgbClr val="1F1F1F"/>
                </a:solidFill>
                <a:effectLst/>
                <a:highlight>
                  <a:srgbClr val="FFFFFF"/>
                </a:highlight>
                <a:latin typeface="Google Sans"/>
              </a:rPr>
              <a:t>Muy recomendable para principiantes y usuarios que buscan una experiencia completa.</a:t>
            </a:r>
          </a:p>
          <a:p>
            <a:pPr marL="1200150" lvl="2" indent="-285750" algn="just">
              <a:lnSpc>
                <a:spcPct val="125000"/>
              </a:lnSpc>
              <a:buFont typeface="Arial" panose="020B0604020202020204" pitchFamily="34" charset="0"/>
              <a:buChar char="•"/>
            </a:pPr>
            <a:r>
              <a:rPr lang="es-ES" sz="1600" b="0" i="1" dirty="0">
                <a:solidFill>
                  <a:srgbClr val="333333"/>
                </a:solidFill>
                <a:effectLst/>
                <a:latin typeface="Helvetica Neue"/>
              </a:rPr>
              <a:t>Modo de trabajo lineal en scripts</a:t>
            </a:r>
          </a:p>
          <a:p>
            <a:pPr marL="1200150" lvl="2" indent="-285750" algn="just">
              <a:lnSpc>
                <a:spcPct val="125000"/>
              </a:lnSpc>
              <a:buFont typeface="Arial" panose="020B0604020202020204" pitchFamily="34" charset="0"/>
              <a:buChar char="•"/>
            </a:pPr>
            <a:r>
              <a:rPr lang="es-ES" sz="1600" i="1" dirty="0">
                <a:solidFill>
                  <a:srgbClr val="333333"/>
                </a:solidFill>
                <a:latin typeface="Helvetica Neue"/>
              </a:rPr>
              <a:t>RSTUDIO  Desktop, RSTUDIO Server</a:t>
            </a:r>
            <a:endParaRPr lang="es-ES" sz="1600" b="0" i="1" dirty="0">
              <a:solidFill>
                <a:srgbClr val="333333"/>
              </a:solidFill>
              <a:effectLst/>
              <a:latin typeface="Helvetica Neue"/>
            </a:endParaRPr>
          </a:p>
          <a:p>
            <a:pPr marL="1200150" lvl="2" indent="-285750" algn="just">
              <a:lnSpc>
                <a:spcPct val="125000"/>
              </a:lnSpc>
              <a:buFont typeface="Arial" panose="020B0604020202020204" pitchFamily="34" charset="0"/>
              <a:buChar char="•"/>
            </a:pPr>
            <a:r>
              <a:rPr lang="es-ES" sz="1600" i="1" dirty="0" err="1">
                <a:solidFill>
                  <a:srgbClr val="333333"/>
                </a:solidFill>
                <a:latin typeface="Helvetica Neue"/>
              </a:rPr>
              <a:t>Markdown</a:t>
            </a:r>
            <a:r>
              <a:rPr lang="es-ES" sz="1600" i="1" dirty="0">
                <a:solidFill>
                  <a:srgbClr val="333333"/>
                </a:solidFill>
                <a:latin typeface="Helvetica Neue"/>
              </a:rPr>
              <a:t> notebooks: </a:t>
            </a:r>
            <a:r>
              <a:rPr lang="es-ES" sz="1600" i="1" dirty="0">
                <a:solidFill>
                  <a:srgbClr val="333333"/>
                </a:solidFill>
                <a:latin typeface="Helvetica Neue"/>
                <a:hlinkClick r:id="rId3"/>
              </a:rPr>
              <a:t>https://es.wikipedia.org/wiki/Markdown</a:t>
            </a:r>
            <a:r>
              <a:rPr lang="es-ES" sz="1600" i="1" dirty="0">
                <a:solidFill>
                  <a:srgbClr val="333333"/>
                </a:solidFill>
                <a:latin typeface="Helvetica Neue"/>
              </a:rPr>
              <a:t> </a:t>
            </a:r>
            <a:endParaRPr lang="es-ES" sz="1600" b="0" i="1" dirty="0">
              <a:solidFill>
                <a:srgbClr val="333333"/>
              </a:solidFill>
              <a:effectLst/>
              <a:latin typeface="Helvetica Neue"/>
            </a:endParaRPr>
          </a:p>
          <a:p>
            <a:pPr marL="1200150" lvl="2" indent="-285750" algn="just">
              <a:buFont typeface="Arial" panose="020B0604020202020204" pitchFamily="34" charset="0"/>
              <a:buChar char="•"/>
            </a:pPr>
            <a:endParaRPr lang="es-ES" b="0" i="0" dirty="0">
              <a:solidFill>
                <a:srgbClr val="1F1F1F"/>
              </a:solidFill>
              <a:effectLst/>
              <a:highlight>
                <a:srgbClr val="FFFFFF"/>
              </a:highlight>
              <a:latin typeface="Google Sans"/>
            </a:endParaRPr>
          </a:p>
          <a:p>
            <a:pPr marL="285750" indent="-285750" algn="just">
              <a:lnSpc>
                <a:spcPct val="125000"/>
              </a:lnSpc>
              <a:buFont typeface="Arial" panose="020B0604020202020204" pitchFamily="34" charset="0"/>
              <a:buChar char="•"/>
            </a:pPr>
            <a:endParaRPr lang="es-ES" sz="1600" dirty="0">
              <a:latin typeface="Calibri" panose="020F0502020204030204" pitchFamily="34" charset="0"/>
              <a:cs typeface="Calibri" panose="020F0502020204030204" pitchFamily="34" charset="0"/>
            </a:endParaRPr>
          </a:p>
        </p:txBody>
      </p:sp>
      <p:sp>
        <p:nvSpPr>
          <p:cNvPr id="34" name="1 Rectángulo"/>
          <p:cNvSpPr/>
          <p:nvPr/>
        </p:nvSpPr>
        <p:spPr>
          <a:xfrm>
            <a:off x="738365" y="936622"/>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3.Entornos de trabajo (ejecución) de R</a:t>
            </a:r>
          </a:p>
        </p:txBody>
      </p:sp>
      <p:pic>
        <p:nvPicPr>
          <p:cNvPr id="6146" name="Picture 2" descr="C.1 RStudio | Introducción a R: Grupo de estudios económicos">
            <a:extLst>
              <a:ext uri="{FF2B5EF4-FFF2-40B4-BE49-F238E27FC236}">
                <a16:creationId xmlns:a16="http://schemas.microsoft.com/office/drawing/2014/main" id="{362B0491-22B2-B980-61F6-9DE4C0C5E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030" y="1772770"/>
            <a:ext cx="5703782" cy="474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23240" y="1556292"/>
            <a:ext cx="6696930" cy="5547929"/>
          </a:xfrm>
          <a:prstGeom prst="rect">
            <a:avLst/>
          </a:prstGeom>
        </p:spPr>
        <p:txBody>
          <a:bodyPr wrap="square">
            <a:spAutoFit/>
          </a:bodyPr>
          <a:lstStyle/>
          <a:p>
            <a:pPr algn="just"/>
            <a:r>
              <a:rPr lang="es-ES" sz="1600" b="1" i="0" dirty="0">
                <a:solidFill>
                  <a:srgbClr val="1F1F1F"/>
                </a:solidFill>
                <a:effectLst/>
                <a:highlight>
                  <a:srgbClr val="FFFFFF"/>
                </a:highlight>
                <a:latin typeface="Google Sans"/>
              </a:rPr>
              <a:t>Qué son los </a:t>
            </a:r>
            <a:r>
              <a:rPr lang="es-ES" sz="1600" b="1" i="0" dirty="0" err="1">
                <a:solidFill>
                  <a:srgbClr val="1F1F1F"/>
                </a:solidFill>
                <a:effectLst/>
                <a:highlight>
                  <a:srgbClr val="FFFFFF"/>
                </a:highlight>
                <a:latin typeface="Google Sans"/>
              </a:rPr>
              <a:t>Markdown</a:t>
            </a:r>
            <a:r>
              <a:rPr lang="es-ES" sz="1600" b="1" i="0" dirty="0">
                <a:solidFill>
                  <a:srgbClr val="1F1F1F"/>
                </a:solidFill>
                <a:effectLst/>
                <a:highlight>
                  <a:srgbClr val="FFFFFF"/>
                </a:highlight>
                <a:latin typeface="Google Sans"/>
              </a:rPr>
              <a:t> Notebooks en R?</a:t>
            </a:r>
            <a:endParaRPr lang="es-ES" sz="1600" b="0" i="0" dirty="0">
              <a:solidFill>
                <a:srgbClr val="1F1F1F"/>
              </a:solidFill>
              <a:effectLst/>
              <a:highlight>
                <a:srgbClr val="FFFFFF"/>
              </a:highlight>
              <a:latin typeface="Google Sans"/>
            </a:endParaRPr>
          </a:p>
          <a:p>
            <a:pPr algn="just"/>
            <a:r>
              <a:rPr lang="es-ES" sz="1600" b="0" i="0" dirty="0">
                <a:solidFill>
                  <a:srgbClr val="1F1F1F"/>
                </a:solidFill>
                <a:effectLst/>
                <a:highlight>
                  <a:srgbClr val="FFFFFF"/>
                </a:highlight>
                <a:latin typeface="Google Sans"/>
              </a:rPr>
              <a:t>Son cuadernos interactivos que combinan texto escrito en formato </a:t>
            </a:r>
            <a:r>
              <a:rPr lang="es-ES" sz="1600" b="0" i="0" dirty="0" err="1">
                <a:solidFill>
                  <a:srgbClr val="1F1F1F"/>
                </a:solidFill>
                <a:effectLst/>
                <a:highlight>
                  <a:srgbClr val="FFFFFF"/>
                </a:highlight>
                <a:latin typeface="Google Sans"/>
              </a:rPr>
              <a:t>Markdown</a:t>
            </a:r>
            <a:r>
              <a:rPr lang="es-ES" sz="1600" b="0" i="0" dirty="0">
                <a:solidFill>
                  <a:srgbClr val="1F1F1F"/>
                </a:solidFill>
                <a:effectLst/>
                <a:highlight>
                  <a:srgbClr val="FFFFFF"/>
                </a:highlight>
                <a:latin typeface="Google Sans"/>
              </a:rPr>
              <a:t> con código R. Permiten documentar el proceso de análisis de datos, visualizar resultados y compartir proyectos de manera clara y organizada.</a:t>
            </a:r>
          </a:p>
          <a:p>
            <a:pPr algn="just"/>
            <a:r>
              <a:rPr lang="es-ES" sz="1600" b="1" i="0" dirty="0">
                <a:solidFill>
                  <a:srgbClr val="1F1F1F"/>
                </a:solidFill>
                <a:effectLst/>
                <a:highlight>
                  <a:srgbClr val="FFFFFF"/>
                </a:highlight>
                <a:latin typeface="Google Sans"/>
              </a:rPr>
              <a:t>Ventajas:</a:t>
            </a:r>
            <a:endParaRPr lang="es-ES" sz="1600" b="0" i="0" dirty="0">
              <a:solidFill>
                <a:srgbClr val="1F1F1F"/>
              </a:solidFill>
              <a:effectLst/>
              <a:highlight>
                <a:srgbClr val="FFFFFF"/>
              </a:highlight>
              <a:latin typeface="Google Sans"/>
            </a:endParaRPr>
          </a:p>
          <a:p>
            <a:pPr lvl="1" algn="just">
              <a:buFont typeface="Arial" panose="020B0604020202020204" pitchFamily="34" charset="0"/>
              <a:buChar char="•"/>
            </a:pPr>
            <a:r>
              <a:rPr lang="es-ES" sz="1600" b="1" i="0" dirty="0">
                <a:solidFill>
                  <a:srgbClr val="1F1F1F"/>
                </a:solidFill>
                <a:effectLst/>
                <a:highlight>
                  <a:srgbClr val="FFFFFF"/>
                </a:highlight>
                <a:latin typeface="Google Sans"/>
              </a:rPr>
              <a:t>Documentación integrada:</a:t>
            </a:r>
            <a:r>
              <a:rPr lang="es-ES" sz="1600" b="0" i="0" dirty="0">
                <a:solidFill>
                  <a:srgbClr val="1F1F1F"/>
                </a:solidFill>
                <a:effectLst/>
                <a:highlight>
                  <a:srgbClr val="FFFFFF"/>
                </a:highlight>
                <a:latin typeface="Google Sans"/>
              </a:rPr>
              <a:t> </a:t>
            </a:r>
            <a:r>
              <a:rPr lang="es-ES" sz="1600" b="0" i="0" dirty="0" err="1">
                <a:solidFill>
                  <a:srgbClr val="1F1F1F"/>
                </a:solidFill>
                <a:effectLst/>
                <a:highlight>
                  <a:srgbClr val="FFFFFF"/>
                </a:highlight>
                <a:latin typeface="Google Sans"/>
              </a:rPr>
              <a:t>Markdown</a:t>
            </a:r>
            <a:r>
              <a:rPr lang="es-ES" sz="1600" b="0" i="0" dirty="0">
                <a:solidFill>
                  <a:srgbClr val="1F1F1F"/>
                </a:solidFill>
                <a:effectLst/>
                <a:highlight>
                  <a:srgbClr val="FFFFFF"/>
                </a:highlight>
                <a:latin typeface="Google Sans"/>
              </a:rPr>
              <a:t> facilita la creación de documentación clara y legible para el código R.</a:t>
            </a:r>
          </a:p>
          <a:p>
            <a:pPr lvl="1" algn="just">
              <a:buFont typeface="Arial" panose="020B0604020202020204" pitchFamily="34" charset="0"/>
              <a:buChar char="•"/>
            </a:pPr>
            <a:r>
              <a:rPr lang="es-ES" sz="1600" b="1" i="0" dirty="0">
                <a:solidFill>
                  <a:srgbClr val="1F1F1F"/>
                </a:solidFill>
                <a:effectLst/>
                <a:highlight>
                  <a:srgbClr val="FFFFFF"/>
                </a:highlight>
                <a:latin typeface="Google Sans"/>
              </a:rPr>
              <a:t>Narrativa interactiva:</a:t>
            </a:r>
            <a:r>
              <a:rPr lang="es-ES" sz="1600" b="0" i="0" dirty="0">
                <a:solidFill>
                  <a:srgbClr val="1F1F1F"/>
                </a:solidFill>
                <a:effectLst/>
                <a:highlight>
                  <a:srgbClr val="FFFFFF"/>
                </a:highlight>
                <a:latin typeface="Google Sans"/>
              </a:rPr>
              <a:t> Los notebooks permiten intercalar texto explicativo con código ejecutable, creando una narrativa interactiva del análisis.</a:t>
            </a:r>
          </a:p>
          <a:p>
            <a:pPr lvl="1" algn="just">
              <a:buFont typeface="Arial" panose="020B0604020202020204" pitchFamily="34" charset="0"/>
              <a:buChar char="•"/>
            </a:pPr>
            <a:r>
              <a:rPr lang="es-ES" sz="1600" b="1" i="0" dirty="0">
                <a:solidFill>
                  <a:srgbClr val="1F1F1F"/>
                </a:solidFill>
                <a:effectLst/>
                <a:highlight>
                  <a:srgbClr val="FFFFFF"/>
                </a:highlight>
                <a:latin typeface="Google Sans"/>
              </a:rPr>
              <a:t>Visualización de resultados:</a:t>
            </a:r>
            <a:r>
              <a:rPr lang="es-ES" sz="1600" b="0" i="0" dirty="0">
                <a:solidFill>
                  <a:srgbClr val="1F1F1F"/>
                </a:solidFill>
                <a:effectLst/>
                <a:highlight>
                  <a:srgbClr val="FFFFFF"/>
                </a:highlight>
                <a:latin typeface="Google Sans"/>
              </a:rPr>
              <a:t> Se pueden incluir gráficos, tablas y otros elementos visuales directamente en el notebook.</a:t>
            </a:r>
          </a:p>
          <a:p>
            <a:pPr lvl="1" algn="just">
              <a:buFont typeface="Arial" panose="020B0604020202020204" pitchFamily="34" charset="0"/>
              <a:buChar char="•"/>
            </a:pPr>
            <a:r>
              <a:rPr lang="es-ES" sz="1600" b="1" i="0" dirty="0">
                <a:solidFill>
                  <a:srgbClr val="1F1F1F"/>
                </a:solidFill>
                <a:effectLst/>
                <a:highlight>
                  <a:srgbClr val="FFFFFF"/>
                </a:highlight>
                <a:latin typeface="Google Sans"/>
              </a:rPr>
              <a:t>Reproducibilidad:</a:t>
            </a:r>
            <a:r>
              <a:rPr lang="es-ES" sz="1600" b="0" i="0" dirty="0">
                <a:solidFill>
                  <a:srgbClr val="1F1F1F"/>
                </a:solidFill>
                <a:effectLst/>
                <a:highlight>
                  <a:srgbClr val="FFFFFF"/>
                </a:highlight>
                <a:latin typeface="Google Sans"/>
              </a:rPr>
              <a:t> Los notebooks facilitan la reproducción del análisis realizado, ya que contienen todo el código y la documentación necesarios.</a:t>
            </a:r>
          </a:p>
          <a:p>
            <a:pPr lvl="1" algn="just">
              <a:buFont typeface="Arial" panose="020B0604020202020204" pitchFamily="34" charset="0"/>
              <a:buChar char="•"/>
            </a:pPr>
            <a:r>
              <a:rPr lang="es-ES" sz="1600" b="1" i="0" dirty="0">
                <a:solidFill>
                  <a:srgbClr val="1F1F1F"/>
                </a:solidFill>
                <a:effectLst/>
                <a:highlight>
                  <a:srgbClr val="FFFFFF"/>
                </a:highlight>
                <a:latin typeface="Google Sans"/>
              </a:rPr>
              <a:t>Colaboración:</a:t>
            </a:r>
            <a:r>
              <a:rPr lang="es-ES" sz="1600" b="0" i="0" dirty="0">
                <a:solidFill>
                  <a:srgbClr val="1F1F1F"/>
                </a:solidFill>
                <a:effectLst/>
                <a:highlight>
                  <a:srgbClr val="FFFFFF"/>
                </a:highlight>
                <a:latin typeface="Google Sans"/>
              </a:rPr>
              <a:t> Se pueden compartir fácilmente con otros usuarios para su revisión, comentarios y colaboración.</a:t>
            </a:r>
          </a:p>
          <a:p>
            <a:pPr algn="just"/>
            <a:r>
              <a:rPr lang="es-ES" sz="1600" b="1" i="0" dirty="0">
                <a:solidFill>
                  <a:srgbClr val="1F1F1F"/>
                </a:solidFill>
                <a:effectLst/>
                <a:highlight>
                  <a:srgbClr val="FFFFFF"/>
                </a:highlight>
                <a:latin typeface="Google Sans"/>
              </a:rPr>
              <a:t>En resumen:</a:t>
            </a:r>
            <a:endParaRPr lang="es-ES" sz="1600" b="0" i="0" dirty="0">
              <a:solidFill>
                <a:srgbClr val="1F1F1F"/>
              </a:solidFill>
              <a:effectLst/>
              <a:highlight>
                <a:srgbClr val="FFFFFF"/>
              </a:highlight>
              <a:latin typeface="Google Sans"/>
            </a:endParaRPr>
          </a:p>
          <a:p>
            <a:pPr algn="just"/>
            <a:r>
              <a:rPr lang="es-ES" sz="1600" b="0" i="0" dirty="0">
                <a:solidFill>
                  <a:srgbClr val="1F1F1F"/>
                </a:solidFill>
                <a:effectLst/>
                <a:highlight>
                  <a:srgbClr val="FFFFFF"/>
                </a:highlight>
                <a:latin typeface="Google Sans"/>
              </a:rPr>
              <a:t>Los </a:t>
            </a:r>
            <a:r>
              <a:rPr lang="es-ES" sz="1600" b="0" i="0" dirty="0" err="1">
                <a:solidFill>
                  <a:srgbClr val="1F1F1F"/>
                </a:solidFill>
                <a:effectLst/>
                <a:highlight>
                  <a:srgbClr val="FFFFFF"/>
                </a:highlight>
                <a:latin typeface="Google Sans"/>
              </a:rPr>
              <a:t>Markdown</a:t>
            </a:r>
            <a:r>
              <a:rPr lang="es-ES" sz="1600" b="0" i="0" dirty="0">
                <a:solidFill>
                  <a:srgbClr val="1F1F1F"/>
                </a:solidFill>
                <a:effectLst/>
                <a:highlight>
                  <a:srgbClr val="FFFFFF"/>
                </a:highlight>
                <a:latin typeface="Google Sans"/>
              </a:rPr>
              <a:t> Notebooks son una herramienta poderosa para el análisis de datos en R, que combina la flexibilidad de </a:t>
            </a:r>
            <a:r>
              <a:rPr lang="es-ES" sz="1600" b="0" i="0" dirty="0" err="1">
                <a:solidFill>
                  <a:srgbClr val="1F1F1F"/>
                </a:solidFill>
                <a:effectLst/>
                <a:highlight>
                  <a:srgbClr val="FFFFFF"/>
                </a:highlight>
                <a:latin typeface="Google Sans"/>
              </a:rPr>
              <a:t>Markdown</a:t>
            </a:r>
            <a:r>
              <a:rPr lang="es-ES" sz="1600" b="0" i="0" dirty="0">
                <a:solidFill>
                  <a:srgbClr val="1F1F1F"/>
                </a:solidFill>
                <a:effectLst/>
                <a:highlight>
                  <a:srgbClr val="FFFFFF"/>
                </a:highlight>
                <a:latin typeface="Google Sans"/>
              </a:rPr>
              <a:t> con las capacidades de R para crear documentos interactivos, reproducibles y colaborativos.</a:t>
            </a:r>
          </a:p>
          <a:p>
            <a:pPr marL="285750" indent="-285750" algn="just">
              <a:lnSpc>
                <a:spcPct val="125000"/>
              </a:lnSpc>
              <a:buFont typeface="Arial" panose="020B0604020202020204" pitchFamily="34" charset="0"/>
              <a:buChar char="•"/>
            </a:pPr>
            <a:endParaRPr lang="es-ES" sz="1600" dirty="0">
              <a:latin typeface="Calibri" panose="020F0502020204030204" pitchFamily="34" charset="0"/>
              <a:cs typeface="Calibri" panose="020F0502020204030204" pitchFamily="34" charset="0"/>
            </a:endParaRPr>
          </a:p>
        </p:txBody>
      </p:sp>
      <p:sp>
        <p:nvSpPr>
          <p:cNvPr id="34" name="1 Rectángulo"/>
          <p:cNvSpPr/>
          <p:nvPr/>
        </p:nvSpPr>
        <p:spPr>
          <a:xfrm>
            <a:off x="738365" y="936622"/>
            <a:ext cx="7850386" cy="584775"/>
          </a:xfrm>
          <a:prstGeom prst="rect">
            <a:avLst/>
          </a:prstGeom>
        </p:spPr>
        <p:txBody>
          <a:bodyPr wrap="square">
            <a:spAutoFit/>
          </a:bodyPr>
          <a:lstStyle/>
          <a:p>
            <a:r>
              <a:rPr lang="es-ES" sz="3200" dirty="0" err="1">
                <a:solidFill>
                  <a:srgbClr val="0072CE"/>
                </a:solidFill>
                <a:latin typeface="Calibri" panose="020F0502020204030204" pitchFamily="34" charset="0"/>
                <a:cs typeface="Calibri" panose="020F0502020204030204" pitchFamily="34" charset="0"/>
              </a:rPr>
              <a:t>Markdown</a:t>
            </a:r>
            <a:r>
              <a:rPr lang="es-ES" sz="3200" dirty="0">
                <a:solidFill>
                  <a:srgbClr val="0072CE"/>
                </a:solidFill>
                <a:latin typeface="Calibri" panose="020F0502020204030204" pitchFamily="34" charset="0"/>
                <a:cs typeface="Calibri" panose="020F0502020204030204" pitchFamily="34" charset="0"/>
              </a:rPr>
              <a:t> notebooks</a:t>
            </a:r>
          </a:p>
        </p:txBody>
      </p:sp>
      <p:pic>
        <p:nvPicPr>
          <p:cNvPr id="10242" name="Picture 2" descr="Notebooks">
            <a:extLst>
              <a:ext uri="{FF2B5EF4-FFF2-40B4-BE49-F238E27FC236}">
                <a16:creationId xmlns:a16="http://schemas.microsoft.com/office/drawing/2014/main" id="{BC35C7D6-8038-9B1A-B44F-B51A85DCBD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190" y="476590"/>
            <a:ext cx="4526483" cy="275065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hy I love R Notebooks | R-bloggers">
            <a:extLst>
              <a:ext uri="{FF2B5EF4-FFF2-40B4-BE49-F238E27FC236}">
                <a16:creationId xmlns:a16="http://schemas.microsoft.com/office/drawing/2014/main" id="{1312848A-3AD3-C8DE-1263-3E8B85DE9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909" y="3789050"/>
            <a:ext cx="4333677" cy="191629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E6F1567D-A5EC-6105-F81E-8EBC9776F3D3}"/>
              </a:ext>
            </a:extLst>
          </p:cNvPr>
          <p:cNvSpPr txBox="1"/>
          <p:nvPr/>
        </p:nvSpPr>
        <p:spPr>
          <a:xfrm>
            <a:off x="9705277" y="5729945"/>
            <a:ext cx="2052678" cy="369332"/>
          </a:xfrm>
          <a:prstGeom prst="rect">
            <a:avLst/>
          </a:prstGeom>
          <a:noFill/>
        </p:spPr>
        <p:txBody>
          <a:bodyPr wrap="none" rtlCol="0">
            <a:spAutoFit/>
          </a:bodyPr>
          <a:lstStyle/>
          <a:p>
            <a:r>
              <a:rPr lang="es-ES" dirty="0"/>
              <a:t>Word, </a:t>
            </a:r>
            <a:r>
              <a:rPr lang="es-ES" dirty="0" err="1"/>
              <a:t>pdf</a:t>
            </a:r>
            <a:r>
              <a:rPr lang="es-ES" dirty="0"/>
              <a:t>, </a:t>
            </a:r>
            <a:r>
              <a:rPr lang="es-ES" dirty="0" err="1"/>
              <a:t>html</a:t>
            </a:r>
            <a:r>
              <a:rPr lang="es-ES" dirty="0"/>
              <a:t>, </a:t>
            </a:r>
            <a:r>
              <a:rPr lang="es-ES" dirty="0" err="1"/>
              <a:t>etc</a:t>
            </a:r>
            <a:endParaRPr lang="es-ES" dirty="0"/>
          </a:p>
        </p:txBody>
      </p:sp>
      <p:sp>
        <p:nvSpPr>
          <p:cNvPr id="4" name="Flecha: hacia abajo 3">
            <a:extLst>
              <a:ext uri="{FF2B5EF4-FFF2-40B4-BE49-F238E27FC236}">
                <a16:creationId xmlns:a16="http://schemas.microsoft.com/office/drawing/2014/main" id="{9E994C87-2FC6-AD9E-5B97-98A197B401DC}"/>
              </a:ext>
            </a:extLst>
          </p:cNvPr>
          <p:cNvSpPr/>
          <p:nvPr/>
        </p:nvSpPr>
        <p:spPr>
          <a:xfrm>
            <a:off x="9414702" y="3404403"/>
            <a:ext cx="648090" cy="3354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8889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30073" y="1605791"/>
            <a:ext cx="4536630" cy="5055487"/>
          </a:xfrm>
          <a:prstGeom prst="rect">
            <a:avLst/>
          </a:prstGeom>
        </p:spPr>
        <p:txBody>
          <a:bodyPr wrap="square">
            <a:spAutoFit/>
          </a:bodyPr>
          <a:lstStyle/>
          <a:p>
            <a:pPr marL="285750" indent="-285750" algn="just">
              <a:buFont typeface="Arial" panose="020B0604020202020204" pitchFamily="34" charset="0"/>
              <a:buChar char="•"/>
            </a:pPr>
            <a:r>
              <a:rPr lang="es-ES" sz="1600" b="1" i="0" dirty="0">
                <a:solidFill>
                  <a:srgbClr val="1F1F1F"/>
                </a:solidFill>
                <a:effectLst/>
                <a:highlight>
                  <a:srgbClr val="FFFFFF"/>
                </a:highlight>
                <a:latin typeface="Google Sans"/>
              </a:rPr>
              <a:t>Introducción:</a:t>
            </a:r>
            <a:endParaRPr lang="es-ES" sz="1600" b="0" i="0" dirty="0">
              <a:solidFill>
                <a:srgbClr val="1F1F1F"/>
              </a:solidFill>
              <a:effectLst/>
              <a:highlight>
                <a:srgbClr val="FFFFFF"/>
              </a:highlight>
              <a:latin typeface="Google Sans"/>
            </a:endParaRPr>
          </a:p>
          <a:p>
            <a:pPr algn="just"/>
            <a:r>
              <a:rPr lang="es-ES" sz="1600" b="0" i="0" dirty="0">
                <a:solidFill>
                  <a:srgbClr val="1F1F1F"/>
                </a:solidFill>
                <a:effectLst/>
                <a:highlight>
                  <a:srgbClr val="FFFFFF"/>
                </a:highlight>
                <a:latin typeface="Google Sans"/>
              </a:rPr>
              <a:t>R es un lenguaje de programación y un entorno de software libre para el análisis estadístico y la creación de gráficos. Es ampliamente utilizado en diversos campos, incluyendo la biología, la medicina, la economía, las finanzas y las ciencias sociales. R es conocido por su flexibilidad, potencia y amplia gama de paquetes estadísticos.</a:t>
            </a:r>
          </a:p>
          <a:p>
            <a:pPr algn="just"/>
            <a:r>
              <a:rPr lang="es-ES" sz="1600" b="1" i="0" dirty="0">
                <a:solidFill>
                  <a:srgbClr val="1F1F1F"/>
                </a:solidFill>
                <a:effectLst/>
                <a:highlight>
                  <a:srgbClr val="FFFFFF"/>
                </a:highlight>
                <a:latin typeface="Google Sans"/>
              </a:rPr>
              <a:t>Paquetes:</a:t>
            </a:r>
            <a:endParaRPr lang="es-ES" sz="1600" b="0" i="0" dirty="0">
              <a:solidFill>
                <a:srgbClr val="1F1F1F"/>
              </a:solidFill>
              <a:effectLst/>
              <a:highlight>
                <a:srgbClr val="FFFFFF"/>
              </a:highlight>
              <a:latin typeface="Google Sans"/>
            </a:endParaRPr>
          </a:p>
          <a:p>
            <a:pPr lvl="1" algn="just"/>
            <a:r>
              <a:rPr lang="es-ES" sz="1600" b="0" i="0" dirty="0">
                <a:solidFill>
                  <a:srgbClr val="1F1F1F"/>
                </a:solidFill>
                <a:effectLst/>
                <a:highlight>
                  <a:srgbClr val="FFFFFF"/>
                </a:highlight>
                <a:latin typeface="Google Sans"/>
              </a:rPr>
              <a:t>R tiene una gran cantidad de paquetes disponibles que extienden sus funcionalidades a diferentes áreas, como bioinformática, aprendizaje automático, econometría, etc.</a:t>
            </a:r>
          </a:p>
          <a:p>
            <a:pPr algn="just"/>
            <a:r>
              <a:rPr lang="es-ES" sz="1600" b="1" i="0" dirty="0">
                <a:solidFill>
                  <a:srgbClr val="1F1F1F"/>
                </a:solidFill>
                <a:effectLst/>
                <a:highlight>
                  <a:srgbClr val="FFFFFF"/>
                </a:highlight>
                <a:latin typeface="Google Sans"/>
              </a:rPr>
              <a:t>Entorno de desarrollo:</a:t>
            </a:r>
            <a:endParaRPr lang="es-ES" sz="1600" b="0" i="0" dirty="0">
              <a:solidFill>
                <a:srgbClr val="1F1F1F"/>
              </a:solidFill>
              <a:effectLst/>
              <a:highlight>
                <a:srgbClr val="FFFFFF"/>
              </a:highlight>
              <a:latin typeface="Google Sans"/>
            </a:endParaRPr>
          </a:p>
          <a:p>
            <a:pPr lvl="1" algn="just"/>
            <a:r>
              <a:rPr lang="es-ES" sz="1600" b="0" i="0" dirty="0" err="1">
                <a:solidFill>
                  <a:srgbClr val="1F1F1F"/>
                </a:solidFill>
                <a:effectLst/>
                <a:highlight>
                  <a:srgbClr val="FFFFFF"/>
                </a:highlight>
                <a:latin typeface="Google Sans"/>
              </a:rPr>
              <a:t>RStudio</a:t>
            </a:r>
            <a:r>
              <a:rPr lang="es-ES" sz="1600" b="0" i="0" dirty="0">
                <a:solidFill>
                  <a:srgbClr val="1F1F1F"/>
                </a:solidFill>
                <a:effectLst/>
                <a:highlight>
                  <a:srgbClr val="FFFFFF"/>
                </a:highlight>
                <a:latin typeface="Google Sans"/>
              </a:rPr>
              <a:t> es un entorno de desarrollo integrado (IDE) popular para R que proporciona una interfaz gráfica de usuario, herramientas de depuración, control de versiones y otras características útiles.</a:t>
            </a:r>
          </a:p>
          <a:p>
            <a:pPr marL="285750" indent="-285750" algn="just">
              <a:lnSpc>
                <a:spcPct val="125000"/>
              </a:lnSpc>
              <a:buFont typeface="Arial" panose="020B0604020202020204" pitchFamily="34" charset="0"/>
              <a:buChar char="•"/>
            </a:pPr>
            <a:endParaRPr lang="es-ES" sz="1600" dirty="0">
              <a:latin typeface="Calibri" panose="020F0502020204030204" pitchFamily="34" charset="0"/>
              <a:cs typeface="Calibri" panose="020F0502020204030204" pitchFamily="34" charset="0"/>
            </a:endParaRPr>
          </a:p>
        </p:txBody>
      </p:sp>
      <p:sp>
        <p:nvSpPr>
          <p:cNvPr id="34" name="1 Rectángulo"/>
          <p:cNvSpPr/>
          <p:nvPr/>
        </p:nvSpPr>
        <p:spPr>
          <a:xfrm>
            <a:off x="330073" y="859539"/>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Esquema de lenguaje de programación R</a:t>
            </a:r>
          </a:p>
        </p:txBody>
      </p:sp>
      <p:sp>
        <p:nvSpPr>
          <p:cNvPr id="4" name="CuadroTexto 3">
            <a:extLst>
              <a:ext uri="{FF2B5EF4-FFF2-40B4-BE49-F238E27FC236}">
                <a16:creationId xmlns:a16="http://schemas.microsoft.com/office/drawing/2014/main" id="{DE97697C-B57D-4B90-04C4-B11AB3B28735}"/>
              </a:ext>
            </a:extLst>
          </p:cNvPr>
          <p:cNvSpPr txBox="1"/>
          <p:nvPr/>
        </p:nvSpPr>
        <p:spPr>
          <a:xfrm>
            <a:off x="5023296" y="1444314"/>
            <a:ext cx="6836137" cy="5478423"/>
          </a:xfrm>
          <a:prstGeom prst="rect">
            <a:avLst/>
          </a:prstGeom>
          <a:noFill/>
        </p:spPr>
        <p:txBody>
          <a:bodyPr wrap="square">
            <a:spAutoFit/>
          </a:bodyPr>
          <a:lstStyle/>
          <a:p>
            <a:pPr algn="l"/>
            <a:r>
              <a:rPr lang="es-ES" sz="1400" b="1" i="0" dirty="0">
                <a:solidFill>
                  <a:srgbClr val="1F1F1F"/>
                </a:solidFill>
                <a:effectLst/>
                <a:highlight>
                  <a:srgbClr val="FFFFFF"/>
                </a:highlight>
                <a:latin typeface="Google Sans"/>
              </a:rPr>
              <a:t>Elementos básicos del lenguaje:</a:t>
            </a:r>
            <a:endParaRPr lang="es-ES" sz="1400" b="0" i="0" dirty="0">
              <a:solidFill>
                <a:srgbClr val="1F1F1F"/>
              </a:solidFill>
              <a:effectLst/>
              <a:highlight>
                <a:srgbClr val="FFFFFF"/>
              </a:highlight>
              <a:latin typeface="Google Sans"/>
            </a:endParaRPr>
          </a:p>
          <a:p>
            <a:pPr lvl="1">
              <a:buFont typeface="Arial" panose="020B0604020202020204" pitchFamily="34" charset="0"/>
              <a:buChar char="•"/>
            </a:pPr>
            <a:r>
              <a:rPr lang="es-ES" sz="1400" b="1" i="0" dirty="0">
                <a:solidFill>
                  <a:srgbClr val="1F1F1F"/>
                </a:solidFill>
                <a:effectLst/>
                <a:highlight>
                  <a:srgbClr val="FFFFFF"/>
                </a:highlight>
                <a:latin typeface="Google Sans"/>
              </a:rPr>
              <a:t>Objetos:</a:t>
            </a:r>
            <a:r>
              <a:rPr lang="es-ES" sz="1400" b="0" i="0" dirty="0">
                <a:solidFill>
                  <a:srgbClr val="1F1F1F"/>
                </a:solidFill>
                <a:effectLst/>
                <a:highlight>
                  <a:srgbClr val="FFFFFF"/>
                </a:highlight>
                <a:latin typeface="Google Sans"/>
              </a:rPr>
              <a:t> Los objetos son las unidades básicas de datos en R. Pueden ser números, vectores, matrices, data </a:t>
            </a:r>
            <a:r>
              <a:rPr lang="es-ES" sz="1400" b="0" i="0" dirty="0" err="1">
                <a:solidFill>
                  <a:srgbClr val="1F1F1F"/>
                </a:solidFill>
                <a:effectLst/>
                <a:highlight>
                  <a:srgbClr val="FFFFFF"/>
                </a:highlight>
                <a:latin typeface="Google Sans"/>
              </a:rPr>
              <a:t>frames</a:t>
            </a:r>
            <a:r>
              <a:rPr lang="es-ES" sz="1400" b="0" i="0" dirty="0">
                <a:solidFill>
                  <a:srgbClr val="1F1F1F"/>
                </a:solidFill>
                <a:effectLst/>
                <a:highlight>
                  <a:srgbClr val="FFFFFF"/>
                </a:highlight>
                <a:latin typeface="Google Sans"/>
              </a:rPr>
              <a:t>, listas, funciones, etc.</a:t>
            </a:r>
          </a:p>
          <a:p>
            <a:pPr lvl="1">
              <a:buFont typeface="Arial" panose="020B0604020202020204" pitchFamily="34" charset="0"/>
              <a:buChar char="•"/>
            </a:pPr>
            <a:r>
              <a:rPr lang="es-ES" sz="1400" b="1" i="0" dirty="0">
                <a:solidFill>
                  <a:srgbClr val="1F1F1F"/>
                </a:solidFill>
                <a:effectLst/>
                <a:highlight>
                  <a:srgbClr val="FFFFFF"/>
                </a:highlight>
                <a:latin typeface="Google Sans"/>
              </a:rPr>
              <a:t>Expresiones:</a:t>
            </a:r>
            <a:r>
              <a:rPr lang="es-ES" sz="1400" b="0" i="0" dirty="0">
                <a:solidFill>
                  <a:srgbClr val="1F1F1F"/>
                </a:solidFill>
                <a:effectLst/>
                <a:highlight>
                  <a:srgbClr val="FFFFFF"/>
                </a:highlight>
                <a:latin typeface="Google Sans"/>
              </a:rPr>
              <a:t> Las expresiones son combinaciones de objetos y operadores que producen un valor. Las expresiones pueden ser aritméticas, lógicas, de asignación, etc.</a:t>
            </a:r>
          </a:p>
          <a:p>
            <a:pPr lvl="1">
              <a:buFont typeface="Arial" panose="020B0604020202020204" pitchFamily="34" charset="0"/>
              <a:buChar char="•"/>
            </a:pPr>
            <a:r>
              <a:rPr lang="es-ES" sz="1400" b="1" i="0" dirty="0">
                <a:solidFill>
                  <a:srgbClr val="1F1F1F"/>
                </a:solidFill>
                <a:effectLst/>
                <a:highlight>
                  <a:srgbClr val="FFFFFF"/>
                </a:highlight>
                <a:latin typeface="Google Sans"/>
              </a:rPr>
              <a:t>Sentencias:</a:t>
            </a:r>
            <a:r>
              <a:rPr lang="es-ES" sz="1400" b="0" i="0" dirty="0">
                <a:solidFill>
                  <a:srgbClr val="1F1F1F"/>
                </a:solidFill>
                <a:effectLst/>
                <a:highlight>
                  <a:srgbClr val="FFFFFF"/>
                </a:highlight>
                <a:latin typeface="Google Sans"/>
              </a:rPr>
              <a:t> Las sentencias son instrucciones que le dicen a R qué hacer. Las sentencias pueden ser simples, como asignar un valor a una variable, o compuestas, como un bucle o una función condicional.</a:t>
            </a:r>
          </a:p>
          <a:p>
            <a:pPr marL="285750" indent="-285750" algn="l">
              <a:buFont typeface="Arial" panose="020B0604020202020204" pitchFamily="34" charset="0"/>
              <a:buChar char="•"/>
            </a:pPr>
            <a:r>
              <a:rPr lang="es-ES" sz="1400" b="1" i="0" dirty="0">
                <a:solidFill>
                  <a:srgbClr val="1F1F1F"/>
                </a:solidFill>
                <a:effectLst/>
                <a:highlight>
                  <a:srgbClr val="FFFFFF"/>
                </a:highlight>
                <a:latin typeface="Google Sans"/>
              </a:rPr>
              <a:t>Tipos de datos:</a:t>
            </a:r>
            <a:endParaRPr lang="es-ES" sz="1400" b="0" i="0" dirty="0">
              <a:solidFill>
                <a:srgbClr val="1F1F1F"/>
              </a:solidFill>
              <a:effectLst/>
              <a:highlight>
                <a:srgbClr val="FFFFFF"/>
              </a:highlight>
              <a:latin typeface="Google Sans"/>
            </a:endParaRPr>
          </a:p>
          <a:p>
            <a:pPr algn="l"/>
            <a:r>
              <a:rPr lang="es-ES" sz="1400" b="0" i="0" dirty="0">
                <a:solidFill>
                  <a:srgbClr val="1F1F1F"/>
                </a:solidFill>
                <a:effectLst/>
                <a:highlight>
                  <a:srgbClr val="FFFFFF"/>
                </a:highlight>
                <a:latin typeface="Google Sans"/>
              </a:rPr>
              <a:t>R tiene una variedad de tipos de datos para representar </a:t>
            </a:r>
          </a:p>
          <a:p>
            <a:pPr algn="l"/>
            <a:r>
              <a:rPr lang="es-ES" sz="1400" b="0" i="0" dirty="0">
                <a:solidFill>
                  <a:srgbClr val="1F1F1F"/>
                </a:solidFill>
                <a:effectLst/>
                <a:highlight>
                  <a:srgbClr val="FFFFFF"/>
                </a:highlight>
                <a:latin typeface="Google Sans"/>
              </a:rPr>
              <a:t>diferentes tipos de información:</a:t>
            </a:r>
          </a:p>
          <a:p>
            <a:pPr lvl="1">
              <a:buFont typeface="Arial" panose="020B0604020202020204" pitchFamily="34" charset="0"/>
              <a:buChar char="•"/>
            </a:pPr>
            <a:r>
              <a:rPr lang="es-ES" sz="1400" b="1" i="0" dirty="0">
                <a:solidFill>
                  <a:srgbClr val="1F1F1F"/>
                </a:solidFill>
                <a:effectLst/>
                <a:highlight>
                  <a:srgbClr val="FFFFFF"/>
                </a:highlight>
                <a:latin typeface="Google Sans"/>
              </a:rPr>
              <a:t>Numéricos:</a:t>
            </a:r>
            <a:r>
              <a:rPr lang="es-ES" sz="1400" b="0" i="0" dirty="0">
                <a:solidFill>
                  <a:srgbClr val="1F1F1F"/>
                </a:solidFill>
                <a:effectLst/>
                <a:highlight>
                  <a:srgbClr val="FFFFFF"/>
                </a:highlight>
                <a:latin typeface="Google Sans"/>
              </a:rPr>
              <a:t> Números enteros y reales.</a:t>
            </a:r>
          </a:p>
          <a:p>
            <a:pPr lvl="1">
              <a:buFont typeface="Arial" panose="020B0604020202020204" pitchFamily="34" charset="0"/>
              <a:buChar char="•"/>
            </a:pPr>
            <a:r>
              <a:rPr lang="es-ES" sz="1400" b="1" i="0" dirty="0">
                <a:solidFill>
                  <a:srgbClr val="1F1F1F"/>
                </a:solidFill>
                <a:effectLst/>
                <a:highlight>
                  <a:srgbClr val="FFFFFF"/>
                </a:highlight>
                <a:latin typeface="Google Sans"/>
              </a:rPr>
              <a:t>Caracteres:</a:t>
            </a:r>
            <a:r>
              <a:rPr lang="es-ES" sz="1400" b="0" i="0" dirty="0">
                <a:solidFill>
                  <a:srgbClr val="1F1F1F"/>
                </a:solidFill>
                <a:effectLst/>
                <a:highlight>
                  <a:srgbClr val="FFFFFF"/>
                </a:highlight>
                <a:latin typeface="Google Sans"/>
              </a:rPr>
              <a:t> Cadenas de texto.</a:t>
            </a:r>
          </a:p>
          <a:p>
            <a:pPr lvl="1">
              <a:buFont typeface="Arial" panose="020B0604020202020204" pitchFamily="34" charset="0"/>
              <a:buChar char="•"/>
            </a:pPr>
            <a:r>
              <a:rPr lang="es-ES" sz="1400" b="1" i="0" dirty="0">
                <a:solidFill>
                  <a:srgbClr val="1F1F1F"/>
                </a:solidFill>
                <a:effectLst/>
                <a:highlight>
                  <a:srgbClr val="FFFFFF"/>
                </a:highlight>
                <a:latin typeface="Google Sans"/>
              </a:rPr>
              <a:t>Lógicos:</a:t>
            </a:r>
            <a:r>
              <a:rPr lang="es-ES" sz="1400" b="0" i="0" dirty="0">
                <a:solidFill>
                  <a:srgbClr val="1F1F1F"/>
                </a:solidFill>
                <a:effectLst/>
                <a:highlight>
                  <a:srgbClr val="FFFFFF"/>
                </a:highlight>
                <a:latin typeface="Google Sans"/>
              </a:rPr>
              <a:t> Verdadero o falso.</a:t>
            </a:r>
          </a:p>
          <a:p>
            <a:pPr lvl="1">
              <a:buFont typeface="Arial" panose="020B0604020202020204" pitchFamily="34" charset="0"/>
              <a:buChar char="•"/>
            </a:pPr>
            <a:r>
              <a:rPr lang="es-ES" sz="1400" b="1" i="0" dirty="0">
                <a:solidFill>
                  <a:srgbClr val="1F1F1F"/>
                </a:solidFill>
                <a:effectLst/>
                <a:highlight>
                  <a:srgbClr val="FFFFFF"/>
                </a:highlight>
                <a:latin typeface="Google Sans"/>
              </a:rPr>
              <a:t>Factores:</a:t>
            </a:r>
            <a:r>
              <a:rPr lang="es-ES" sz="1400" b="0" i="0" dirty="0">
                <a:solidFill>
                  <a:srgbClr val="1F1F1F"/>
                </a:solidFill>
                <a:effectLst/>
                <a:highlight>
                  <a:srgbClr val="FFFFFF"/>
                </a:highlight>
                <a:latin typeface="Google Sans"/>
              </a:rPr>
              <a:t> Categorías discretas.</a:t>
            </a:r>
          </a:p>
          <a:p>
            <a:pPr lvl="1">
              <a:buFont typeface="Arial" panose="020B0604020202020204" pitchFamily="34" charset="0"/>
              <a:buChar char="•"/>
            </a:pPr>
            <a:r>
              <a:rPr lang="es-ES" sz="1400" b="1" i="0" dirty="0">
                <a:solidFill>
                  <a:srgbClr val="1F1F1F"/>
                </a:solidFill>
                <a:effectLst/>
                <a:highlight>
                  <a:srgbClr val="FFFFFF"/>
                </a:highlight>
                <a:latin typeface="Google Sans"/>
              </a:rPr>
              <a:t>Fechas y horas:</a:t>
            </a:r>
            <a:r>
              <a:rPr lang="es-ES" sz="1400" b="0" i="0" dirty="0">
                <a:solidFill>
                  <a:srgbClr val="1F1F1F"/>
                </a:solidFill>
                <a:effectLst/>
                <a:highlight>
                  <a:srgbClr val="FFFFFF"/>
                </a:highlight>
                <a:latin typeface="Google Sans"/>
              </a:rPr>
              <a:t> Fechas y horas específicas.</a:t>
            </a:r>
          </a:p>
          <a:p>
            <a:pPr lvl="1">
              <a:buFont typeface="Arial" panose="020B0604020202020204" pitchFamily="34" charset="0"/>
              <a:buChar char="•"/>
            </a:pPr>
            <a:r>
              <a:rPr lang="es-ES" sz="1400" b="1" i="0" dirty="0">
                <a:solidFill>
                  <a:srgbClr val="1F1F1F"/>
                </a:solidFill>
                <a:effectLst/>
                <a:highlight>
                  <a:srgbClr val="FFFFFF"/>
                </a:highlight>
                <a:latin typeface="Google Sans"/>
              </a:rPr>
              <a:t>Complejos:</a:t>
            </a:r>
            <a:r>
              <a:rPr lang="es-ES" sz="1400" b="0" i="0" dirty="0">
                <a:solidFill>
                  <a:srgbClr val="1F1F1F"/>
                </a:solidFill>
                <a:effectLst/>
                <a:highlight>
                  <a:srgbClr val="FFFFFF"/>
                </a:highlight>
                <a:latin typeface="Google Sans"/>
              </a:rPr>
              <a:t> Números complejos.</a:t>
            </a:r>
          </a:p>
          <a:p>
            <a:pPr marL="285750" indent="-285750" algn="l">
              <a:buFont typeface="Arial" panose="020B0604020202020204" pitchFamily="34" charset="0"/>
              <a:buChar char="•"/>
            </a:pPr>
            <a:r>
              <a:rPr lang="es-ES" sz="1400" b="1" i="0" dirty="0">
                <a:solidFill>
                  <a:srgbClr val="1F1F1F"/>
                </a:solidFill>
                <a:effectLst/>
                <a:highlight>
                  <a:srgbClr val="FFFFFF"/>
                </a:highlight>
                <a:latin typeface="Google Sans"/>
              </a:rPr>
              <a:t>Estructuras de datos:</a:t>
            </a:r>
            <a:endParaRPr lang="es-ES" sz="1400" b="0" i="0" dirty="0">
              <a:solidFill>
                <a:srgbClr val="1F1F1F"/>
              </a:solidFill>
              <a:effectLst/>
              <a:highlight>
                <a:srgbClr val="FFFFFF"/>
              </a:highlight>
              <a:latin typeface="Google Sans"/>
            </a:endParaRPr>
          </a:p>
          <a:p>
            <a:pPr algn="l"/>
            <a:r>
              <a:rPr lang="es-ES" sz="1400" b="0" i="0" dirty="0">
                <a:solidFill>
                  <a:srgbClr val="1F1F1F"/>
                </a:solidFill>
                <a:effectLst/>
                <a:highlight>
                  <a:srgbClr val="FFFFFF"/>
                </a:highlight>
                <a:latin typeface="Google Sans"/>
              </a:rPr>
              <a:t>R proporciona diferentes estructuras de datos para organizar y almacenar información:</a:t>
            </a:r>
          </a:p>
          <a:p>
            <a:pPr lvl="1">
              <a:buFont typeface="Arial" panose="020B0604020202020204" pitchFamily="34" charset="0"/>
              <a:buChar char="•"/>
            </a:pPr>
            <a:r>
              <a:rPr lang="es-ES" sz="1400" b="1" i="0" dirty="0">
                <a:solidFill>
                  <a:srgbClr val="1F1F1F"/>
                </a:solidFill>
                <a:effectLst/>
                <a:highlight>
                  <a:srgbClr val="FFFFFF"/>
                </a:highlight>
                <a:latin typeface="Google Sans"/>
              </a:rPr>
              <a:t>Vectores:</a:t>
            </a:r>
            <a:r>
              <a:rPr lang="es-ES" sz="1400" b="0" i="0" dirty="0">
                <a:solidFill>
                  <a:srgbClr val="1F1F1F"/>
                </a:solidFill>
                <a:effectLst/>
                <a:highlight>
                  <a:srgbClr val="FFFFFF"/>
                </a:highlight>
                <a:latin typeface="Google Sans"/>
              </a:rPr>
              <a:t> Un vector es una colección unidimensional de objetos del mismo tipo.</a:t>
            </a:r>
          </a:p>
          <a:p>
            <a:pPr lvl="1">
              <a:buFont typeface="Arial" panose="020B0604020202020204" pitchFamily="34" charset="0"/>
              <a:buChar char="•"/>
            </a:pPr>
            <a:r>
              <a:rPr lang="es-ES" sz="1400" b="1" i="0" dirty="0">
                <a:solidFill>
                  <a:srgbClr val="1F1F1F"/>
                </a:solidFill>
                <a:effectLst/>
                <a:highlight>
                  <a:srgbClr val="FFFFFF"/>
                </a:highlight>
                <a:latin typeface="Google Sans"/>
              </a:rPr>
              <a:t>Matrices:</a:t>
            </a:r>
            <a:r>
              <a:rPr lang="es-ES" sz="1400" b="0" i="0" dirty="0">
                <a:solidFill>
                  <a:srgbClr val="1F1F1F"/>
                </a:solidFill>
                <a:effectLst/>
                <a:highlight>
                  <a:srgbClr val="FFFFFF"/>
                </a:highlight>
                <a:latin typeface="Google Sans"/>
              </a:rPr>
              <a:t> Una matriz es una colección bidimensional de objetos del mismo tipo.</a:t>
            </a:r>
          </a:p>
          <a:p>
            <a:pPr lvl="1">
              <a:buFont typeface="Arial" panose="020B0604020202020204" pitchFamily="34" charset="0"/>
              <a:buChar char="•"/>
            </a:pPr>
            <a:r>
              <a:rPr lang="es-ES" sz="1400" b="1" i="0" dirty="0">
                <a:solidFill>
                  <a:srgbClr val="1F1F1F"/>
                </a:solidFill>
                <a:effectLst/>
                <a:highlight>
                  <a:srgbClr val="FFFFFF"/>
                </a:highlight>
                <a:latin typeface="Google Sans"/>
              </a:rPr>
              <a:t>Data </a:t>
            </a:r>
            <a:r>
              <a:rPr lang="es-ES" sz="1400" b="1" i="0" dirty="0" err="1">
                <a:solidFill>
                  <a:srgbClr val="1F1F1F"/>
                </a:solidFill>
                <a:effectLst/>
                <a:highlight>
                  <a:srgbClr val="FFFFFF"/>
                </a:highlight>
                <a:latin typeface="Google Sans"/>
              </a:rPr>
              <a:t>frames</a:t>
            </a:r>
            <a:r>
              <a:rPr lang="es-ES" sz="1400" b="1" i="0" dirty="0">
                <a:solidFill>
                  <a:srgbClr val="1F1F1F"/>
                </a:solidFill>
                <a:effectLst/>
                <a:highlight>
                  <a:srgbClr val="FFFFFF"/>
                </a:highlight>
                <a:latin typeface="Google Sans"/>
              </a:rPr>
              <a:t>:</a:t>
            </a:r>
            <a:r>
              <a:rPr lang="es-ES" sz="1400" b="0" i="0" dirty="0">
                <a:solidFill>
                  <a:srgbClr val="1F1F1F"/>
                </a:solidFill>
                <a:effectLst/>
                <a:highlight>
                  <a:srgbClr val="FFFFFF"/>
                </a:highlight>
                <a:latin typeface="Google Sans"/>
              </a:rPr>
              <a:t> Un data </a:t>
            </a:r>
            <a:r>
              <a:rPr lang="es-ES" sz="1400" b="0" i="0" dirty="0" err="1">
                <a:solidFill>
                  <a:srgbClr val="1F1F1F"/>
                </a:solidFill>
                <a:effectLst/>
                <a:highlight>
                  <a:srgbClr val="FFFFFF"/>
                </a:highlight>
                <a:latin typeface="Google Sans"/>
              </a:rPr>
              <a:t>frame</a:t>
            </a:r>
            <a:r>
              <a:rPr lang="es-ES" sz="1400" b="0" i="0" dirty="0">
                <a:solidFill>
                  <a:srgbClr val="1F1F1F"/>
                </a:solidFill>
                <a:effectLst/>
                <a:highlight>
                  <a:srgbClr val="FFFFFF"/>
                </a:highlight>
                <a:latin typeface="Google Sans"/>
              </a:rPr>
              <a:t> es una tabla de datos que contiene variables de diferentes tipos.</a:t>
            </a:r>
          </a:p>
          <a:p>
            <a:pPr lvl="1">
              <a:buFont typeface="Arial" panose="020B0604020202020204" pitchFamily="34" charset="0"/>
              <a:buChar char="•"/>
            </a:pPr>
            <a:r>
              <a:rPr lang="es-ES" sz="1400" b="1" i="0" dirty="0">
                <a:solidFill>
                  <a:srgbClr val="1F1F1F"/>
                </a:solidFill>
                <a:effectLst/>
                <a:highlight>
                  <a:srgbClr val="FFFFFF"/>
                </a:highlight>
                <a:latin typeface="Google Sans"/>
              </a:rPr>
              <a:t>Listas:</a:t>
            </a:r>
            <a:r>
              <a:rPr lang="es-ES" sz="1400" b="0" i="0" dirty="0">
                <a:solidFill>
                  <a:srgbClr val="1F1F1F"/>
                </a:solidFill>
                <a:effectLst/>
                <a:highlight>
                  <a:srgbClr val="FFFFFF"/>
                </a:highlight>
                <a:latin typeface="Google Sans"/>
              </a:rPr>
              <a:t> Una lista es una colección flexible de objetos de diferentes tipos.</a:t>
            </a:r>
          </a:p>
        </p:txBody>
      </p:sp>
      <p:pic>
        <p:nvPicPr>
          <p:cNvPr id="1026" name="Picture 2">
            <a:extLst>
              <a:ext uri="{FF2B5EF4-FFF2-40B4-BE49-F238E27FC236}">
                <a16:creationId xmlns:a16="http://schemas.microsoft.com/office/drawing/2014/main" id="{0A224D05-BA06-037D-26D3-400BE30E19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6500" y="3431867"/>
            <a:ext cx="1861278" cy="198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8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23240" y="1521398"/>
            <a:ext cx="10873510" cy="4004238"/>
          </a:xfrm>
          <a:prstGeom prst="rect">
            <a:avLst/>
          </a:prstGeom>
        </p:spPr>
        <p:txBody>
          <a:bodyPr wrap="square">
            <a:spAutoFit/>
          </a:bodyPr>
          <a:lstStyle/>
          <a:p>
            <a:pPr algn="l"/>
            <a:r>
              <a:rPr lang="es-ES" sz="1400" b="1" i="0" dirty="0">
                <a:solidFill>
                  <a:srgbClr val="1F1F1F"/>
                </a:solidFill>
                <a:effectLst/>
                <a:highlight>
                  <a:srgbClr val="FFFFFF"/>
                </a:highlight>
                <a:latin typeface="Google Sans"/>
              </a:rPr>
              <a:t>Operadores:</a:t>
            </a:r>
            <a:endParaRPr lang="es-ES" sz="1400" b="0" i="0" dirty="0">
              <a:solidFill>
                <a:srgbClr val="1F1F1F"/>
              </a:solidFill>
              <a:effectLst/>
              <a:highlight>
                <a:srgbClr val="FFFFFF"/>
              </a:highlight>
              <a:latin typeface="Google Sans"/>
            </a:endParaRPr>
          </a:p>
          <a:p>
            <a:pPr algn="l"/>
            <a:r>
              <a:rPr lang="es-ES" sz="1400" b="0" i="0" dirty="0">
                <a:solidFill>
                  <a:srgbClr val="1F1F1F"/>
                </a:solidFill>
                <a:effectLst/>
                <a:highlight>
                  <a:srgbClr val="FFFFFF"/>
                </a:highlight>
                <a:latin typeface="Google Sans"/>
              </a:rPr>
              <a:t>R tiene una amplia gama de operadores para realizar diversas operaciones sobre objetos y estructuras de datos:</a:t>
            </a:r>
          </a:p>
          <a:p>
            <a:pPr lvl="1">
              <a:buFont typeface="Arial" panose="020B0604020202020204" pitchFamily="34" charset="0"/>
              <a:buChar char="•"/>
            </a:pPr>
            <a:r>
              <a:rPr lang="es-ES" sz="1400" b="1" i="0" dirty="0">
                <a:solidFill>
                  <a:srgbClr val="1F1F1F"/>
                </a:solidFill>
                <a:effectLst/>
                <a:highlight>
                  <a:srgbClr val="FFFFFF"/>
                </a:highlight>
                <a:latin typeface="Google Sans"/>
              </a:rPr>
              <a:t>Operadores aritméticos:</a:t>
            </a:r>
            <a:r>
              <a:rPr lang="es-ES" sz="1400" b="0" i="0" dirty="0">
                <a:solidFill>
                  <a:srgbClr val="1F1F1F"/>
                </a:solidFill>
                <a:effectLst/>
                <a:highlight>
                  <a:srgbClr val="FFFFFF"/>
                </a:highlight>
                <a:latin typeface="Google Sans"/>
              </a:rPr>
              <a:t> Suma, resta, multiplicación, división, etc.</a:t>
            </a:r>
          </a:p>
          <a:p>
            <a:pPr lvl="1">
              <a:buFont typeface="Arial" panose="020B0604020202020204" pitchFamily="34" charset="0"/>
              <a:buChar char="•"/>
            </a:pPr>
            <a:r>
              <a:rPr lang="es-ES" sz="1400" b="1" i="0" dirty="0">
                <a:solidFill>
                  <a:srgbClr val="1F1F1F"/>
                </a:solidFill>
                <a:effectLst/>
                <a:highlight>
                  <a:srgbClr val="FFFFFF"/>
                </a:highlight>
                <a:latin typeface="Google Sans"/>
              </a:rPr>
              <a:t>Operadores lógicos:</a:t>
            </a:r>
            <a:r>
              <a:rPr lang="es-ES" sz="1400" b="0" i="0" dirty="0">
                <a:solidFill>
                  <a:srgbClr val="1F1F1F"/>
                </a:solidFill>
                <a:effectLst/>
                <a:highlight>
                  <a:srgbClr val="FFFFFF"/>
                </a:highlight>
                <a:latin typeface="Google Sans"/>
              </a:rPr>
              <a:t> AND, OR, NOT, etc.</a:t>
            </a:r>
          </a:p>
          <a:p>
            <a:pPr lvl="1">
              <a:buFont typeface="Arial" panose="020B0604020202020204" pitchFamily="34" charset="0"/>
              <a:buChar char="•"/>
            </a:pPr>
            <a:r>
              <a:rPr lang="es-ES" sz="1400" b="1" i="0" dirty="0">
                <a:solidFill>
                  <a:srgbClr val="1F1F1F"/>
                </a:solidFill>
                <a:effectLst/>
                <a:highlight>
                  <a:srgbClr val="FFFFFF"/>
                </a:highlight>
                <a:latin typeface="Google Sans"/>
              </a:rPr>
              <a:t>Operadores de comparación:</a:t>
            </a:r>
            <a:r>
              <a:rPr lang="es-ES" sz="1400" b="0" i="0" dirty="0">
                <a:solidFill>
                  <a:srgbClr val="1F1F1F"/>
                </a:solidFill>
                <a:effectLst/>
                <a:highlight>
                  <a:srgbClr val="FFFFFF"/>
                </a:highlight>
                <a:latin typeface="Google Sans"/>
              </a:rPr>
              <a:t> Igualdad, desigualdad, mayor que, menor que, etc.</a:t>
            </a:r>
          </a:p>
          <a:p>
            <a:pPr lvl="1">
              <a:buFont typeface="Arial" panose="020B0604020202020204" pitchFamily="34" charset="0"/>
              <a:buChar char="•"/>
            </a:pPr>
            <a:r>
              <a:rPr lang="es-ES" sz="1400" b="1" i="0" dirty="0">
                <a:solidFill>
                  <a:srgbClr val="1F1F1F"/>
                </a:solidFill>
                <a:effectLst/>
                <a:highlight>
                  <a:srgbClr val="FFFFFF"/>
                </a:highlight>
                <a:latin typeface="Google Sans"/>
              </a:rPr>
              <a:t>Operadores de asignación:</a:t>
            </a:r>
            <a:r>
              <a:rPr lang="es-ES" sz="1400" b="0" i="0" dirty="0">
                <a:solidFill>
                  <a:srgbClr val="1F1F1F"/>
                </a:solidFill>
                <a:effectLst/>
                <a:highlight>
                  <a:srgbClr val="FFFFFF"/>
                </a:highlight>
                <a:latin typeface="Google Sans"/>
              </a:rPr>
              <a:t> Asignar un valor a una variable.</a:t>
            </a:r>
          </a:p>
          <a:p>
            <a:pPr lvl="1">
              <a:buFont typeface="Arial" panose="020B0604020202020204" pitchFamily="34" charset="0"/>
              <a:buChar char="•"/>
            </a:pPr>
            <a:r>
              <a:rPr lang="es-ES" sz="1400" b="1" i="0" dirty="0">
                <a:solidFill>
                  <a:srgbClr val="1F1F1F"/>
                </a:solidFill>
                <a:effectLst/>
                <a:highlight>
                  <a:srgbClr val="FFFFFF"/>
                </a:highlight>
                <a:latin typeface="Google Sans"/>
              </a:rPr>
              <a:t>Operadores de extracción:</a:t>
            </a:r>
            <a:r>
              <a:rPr lang="es-ES" sz="1400" b="0" i="0" dirty="0">
                <a:solidFill>
                  <a:srgbClr val="1F1F1F"/>
                </a:solidFill>
                <a:effectLst/>
                <a:highlight>
                  <a:srgbClr val="FFFFFF"/>
                </a:highlight>
                <a:latin typeface="Google Sans"/>
              </a:rPr>
              <a:t> Extraer elementos de vectores, matrices y data </a:t>
            </a:r>
            <a:r>
              <a:rPr lang="es-ES" sz="1400" b="0" i="0" dirty="0" err="1">
                <a:solidFill>
                  <a:srgbClr val="1F1F1F"/>
                </a:solidFill>
                <a:effectLst/>
                <a:highlight>
                  <a:srgbClr val="FFFFFF"/>
                </a:highlight>
                <a:latin typeface="Google Sans"/>
              </a:rPr>
              <a:t>frames</a:t>
            </a:r>
            <a:r>
              <a:rPr lang="es-ES" sz="1400" b="0" i="0" dirty="0">
                <a:solidFill>
                  <a:srgbClr val="1F1F1F"/>
                </a:solidFill>
                <a:effectLst/>
                <a:highlight>
                  <a:srgbClr val="FFFFFF"/>
                </a:highlight>
                <a:latin typeface="Google Sans"/>
              </a:rPr>
              <a:t>.</a:t>
            </a:r>
          </a:p>
          <a:p>
            <a:pPr algn="l"/>
            <a:r>
              <a:rPr lang="es-ES" sz="1400" b="1" i="0" dirty="0">
                <a:solidFill>
                  <a:srgbClr val="1F1F1F"/>
                </a:solidFill>
                <a:effectLst/>
                <a:highlight>
                  <a:srgbClr val="FFFFFF"/>
                </a:highlight>
                <a:latin typeface="Google Sans"/>
              </a:rPr>
              <a:t>Control de </a:t>
            </a:r>
            <a:r>
              <a:rPr lang="es-ES" sz="1400" b="1" i="0" dirty="0" err="1">
                <a:solidFill>
                  <a:srgbClr val="1F1F1F"/>
                </a:solidFill>
                <a:effectLst/>
                <a:highlight>
                  <a:srgbClr val="FFFFFF"/>
                </a:highlight>
                <a:latin typeface="Google Sans"/>
              </a:rPr>
              <a:t>flujo:</a:t>
            </a:r>
            <a:r>
              <a:rPr lang="es-ES" sz="1400" b="0" i="0" dirty="0" err="1">
                <a:solidFill>
                  <a:srgbClr val="1F1F1F"/>
                </a:solidFill>
                <a:effectLst/>
                <a:highlight>
                  <a:srgbClr val="FFFFFF"/>
                </a:highlight>
                <a:latin typeface="Google Sans"/>
              </a:rPr>
              <a:t>R</a:t>
            </a:r>
            <a:r>
              <a:rPr lang="es-ES" sz="1400" b="0" i="0" dirty="0">
                <a:solidFill>
                  <a:srgbClr val="1F1F1F"/>
                </a:solidFill>
                <a:effectLst/>
                <a:highlight>
                  <a:srgbClr val="FFFFFF"/>
                </a:highlight>
                <a:latin typeface="Google Sans"/>
              </a:rPr>
              <a:t> proporciona estructuras de control de flujo para controlar el flujo de ejecución de un programa:</a:t>
            </a:r>
          </a:p>
          <a:p>
            <a:pPr lvl="1">
              <a:buFont typeface="Arial" panose="020B0604020202020204" pitchFamily="34" charset="0"/>
              <a:buChar char="•"/>
            </a:pPr>
            <a:r>
              <a:rPr lang="es-ES" sz="1400" b="1" i="0" dirty="0">
                <a:solidFill>
                  <a:srgbClr val="1F1F1F"/>
                </a:solidFill>
                <a:effectLst/>
                <a:highlight>
                  <a:srgbClr val="FFFFFF"/>
                </a:highlight>
                <a:latin typeface="Google Sans"/>
              </a:rPr>
              <a:t>Sentencias </a:t>
            </a:r>
            <a:r>
              <a:rPr lang="es-ES" sz="1400" b="1" i="0" dirty="0" err="1">
                <a:solidFill>
                  <a:srgbClr val="1F1F1F"/>
                </a:solidFill>
                <a:effectLst/>
                <a:highlight>
                  <a:srgbClr val="FFFFFF"/>
                </a:highlight>
                <a:latin typeface="Google Sans"/>
              </a:rPr>
              <a:t>if-else</a:t>
            </a:r>
            <a:r>
              <a:rPr lang="es-ES" sz="1400" b="1" i="0" dirty="0">
                <a:solidFill>
                  <a:srgbClr val="1F1F1F"/>
                </a:solidFill>
                <a:effectLst/>
                <a:highlight>
                  <a:srgbClr val="FFFFFF"/>
                </a:highlight>
                <a:latin typeface="Google Sans"/>
              </a:rPr>
              <a:t>:</a:t>
            </a:r>
            <a:r>
              <a:rPr lang="es-ES" sz="1400" b="0" i="0" dirty="0">
                <a:solidFill>
                  <a:srgbClr val="1F1F1F"/>
                </a:solidFill>
                <a:effectLst/>
                <a:highlight>
                  <a:srgbClr val="FFFFFF"/>
                </a:highlight>
                <a:latin typeface="Google Sans"/>
              </a:rPr>
              <a:t> Ejecutar diferentes bloques de código dependiendo de una condición.</a:t>
            </a:r>
          </a:p>
          <a:p>
            <a:pPr lvl="1">
              <a:buFont typeface="Arial" panose="020B0604020202020204" pitchFamily="34" charset="0"/>
              <a:buChar char="•"/>
            </a:pPr>
            <a:r>
              <a:rPr lang="es-ES" sz="1400" b="1" i="0" dirty="0">
                <a:solidFill>
                  <a:srgbClr val="1F1F1F"/>
                </a:solidFill>
                <a:effectLst/>
                <a:highlight>
                  <a:srgbClr val="FFFFFF"/>
                </a:highlight>
                <a:latin typeface="Google Sans"/>
              </a:rPr>
              <a:t>Bucles </a:t>
            </a:r>
            <a:r>
              <a:rPr lang="es-ES" sz="1400" b="1" i="0" dirty="0" err="1">
                <a:solidFill>
                  <a:srgbClr val="1F1F1F"/>
                </a:solidFill>
                <a:effectLst/>
                <a:highlight>
                  <a:srgbClr val="FFFFFF"/>
                </a:highlight>
                <a:latin typeface="Google Sans"/>
              </a:rPr>
              <a:t>for</a:t>
            </a:r>
            <a:r>
              <a:rPr lang="es-ES" sz="1400" b="1" i="0" dirty="0">
                <a:solidFill>
                  <a:srgbClr val="1F1F1F"/>
                </a:solidFill>
                <a:effectLst/>
                <a:highlight>
                  <a:srgbClr val="FFFFFF"/>
                </a:highlight>
                <a:latin typeface="Google Sans"/>
              </a:rPr>
              <a:t>:</a:t>
            </a:r>
            <a:r>
              <a:rPr lang="es-ES" sz="1400" b="0" i="0" dirty="0">
                <a:solidFill>
                  <a:srgbClr val="1F1F1F"/>
                </a:solidFill>
                <a:effectLst/>
                <a:highlight>
                  <a:srgbClr val="FFFFFF"/>
                </a:highlight>
                <a:latin typeface="Google Sans"/>
              </a:rPr>
              <a:t> Repetir un bloque de código un número específico de veces.</a:t>
            </a:r>
          </a:p>
          <a:p>
            <a:pPr lvl="1">
              <a:buFont typeface="Arial" panose="020B0604020202020204" pitchFamily="34" charset="0"/>
              <a:buChar char="•"/>
            </a:pPr>
            <a:r>
              <a:rPr lang="es-ES" sz="1400" b="1" i="0" dirty="0">
                <a:solidFill>
                  <a:srgbClr val="1F1F1F"/>
                </a:solidFill>
                <a:effectLst/>
                <a:highlight>
                  <a:srgbClr val="FFFFFF"/>
                </a:highlight>
                <a:latin typeface="Google Sans"/>
              </a:rPr>
              <a:t>Bucles </a:t>
            </a:r>
            <a:r>
              <a:rPr lang="es-ES" sz="1400" b="1" i="0" dirty="0" err="1">
                <a:solidFill>
                  <a:srgbClr val="1F1F1F"/>
                </a:solidFill>
                <a:effectLst/>
                <a:highlight>
                  <a:srgbClr val="FFFFFF"/>
                </a:highlight>
                <a:latin typeface="Google Sans"/>
              </a:rPr>
              <a:t>while</a:t>
            </a:r>
            <a:r>
              <a:rPr lang="es-ES" sz="1400" b="1" i="0" dirty="0">
                <a:solidFill>
                  <a:srgbClr val="1F1F1F"/>
                </a:solidFill>
                <a:effectLst/>
                <a:highlight>
                  <a:srgbClr val="FFFFFF"/>
                </a:highlight>
                <a:latin typeface="Google Sans"/>
              </a:rPr>
              <a:t>:</a:t>
            </a:r>
            <a:r>
              <a:rPr lang="es-ES" sz="1400" b="0" i="0" dirty="0">
                <a:solidFill>
                  <a:srgbClr val="1F1F1F"/>
                </a:solidFill>
                <a:effectLst/>
                <a:highlight>
                  <a:srgbClr val="FFFFFF"/>
                </a:highlight>
                <a:latin typeface="Google Sans"/>
              </a:rPr>
              <a:t> Repetir un bloque de código mientras se cumpla una condición.</a:t>
            </a:r>
          </a:p>
          <a:p>
            <a:pPr algn="l"/>
            <a:r>
              <a:rPr lang="es-ES" sz="1400" b="1" i="0" dirty="0">
                <a:solidFill>
                  <a:srgbClr val="1F1F1F"/>
                </a:solidFill>
                <a:effectLst/>
                <a:highlight>
                  <a:srgbClr val="FFFFFF"/>
                </a:highlight>
                <a:latin typeface="Google Sans"/>
              </a:rPr>
              <a:t>Funciones:</a:t>
            </a:r>
            <a:endParaRPr lang="es-ES" sz="1400" b="0" i="0" dirty="0">
              <a:solidFill>
                <a:srgbClr val="1F1F1F"/>
              </a:solidFill>
              <a:effectLst/>
              <a:highlight>
                <a:srgbClr val="FFFFFF"/>
              </a:highlight>
              <a:latin typeface="Google Sans"/>
            </a:endParaRPr>
          </a:p>
          <a:p>
            <a:pPr lvl="1"/>
            <a:r>
              <a:rPr lang="es-ES" sz="1400" b="0" i="0" dirty="0">
                <a:solidFill>
                  <a:srgbClr val="1F1F1F"/>
                </a:solidFill>
                <a:effectLst/>
                <a:highlight>
                  <a:srgbClr val="FFFFFF"/>
                </a:highlight>
                <a:latin typeface="Google Sans"/>
              </a:rPr>
              <a:t>Las funciones son bloques de código reutilizables que realizan una tarea específica. Las funciones pueden tener </a:t>
            </a:r>
          </a:p>
          <a:p>
            <a:pPr lvl="1"/>
            <a:r>
              <a:rPr lang="es-ES" sz="1400" b="0" i="0" dirty="0">
                <a:solidFill>
                  <a:srgbClr val="1F1F1F"/>
                </a:solidFill>
                <a:effectLst/>
                <a:highlight>
                  <a:srgbClr val="FFFFFF"/>
                </a:highlight>
                <a:latin typeface="Google Sans"/>
              </a:rPr>
              <a:t>argumentos de entrada y devolver un valor.</a:t>
            </a:r>
          </a:p>
          <a:p>
            <a:pPr algn="l"/>
            <a:r>
              <a:rPr lang="es-ES" sz="1400" b="1" i="0" dirty="0">
                <a:solidFill>
                  <a:srgbClr val="1F1F1F"/>
                </a:solidFill>
                <a:effectLst/>
                <a:highlight>
                  <a:srgbClr val="FFFFFF"/>
                </a:highlight>
                <a:latin typeface="Google Sans"/>
              </a:rPr>
              <a:t>Gráficos:</a:t>
            </a:r>
            <a:endParaRPr lang="es-ES" sz="1400" b="0" i="0" dirty="0">
              <a:solidFill>
                <a:srgbClr val="1F1F1F"/>
              </a:solidFill>
              <a:effectLst/>
              <a:highlight>
                <a:srgbClr val="FFFFFF"/>
              </a:highlight>
              <a:latin typeface="Google Sans"/>
            </a:endParaRPr>
          </a:p>
          <a:p>
            <a:pPr algn="l"/>
            <a:r>
              <a:rPr lang="es-ES" sz="1400" b="0" i="0" dirty="0">
                <a:solidFill>
                  <a:srgbClr val="1F1F1F"/>
                </a:solidFill>
                <a:effectLst/>
                <a:highlight>
                  <a:srgbClr val="FFFFFF"/>
                </a:highlight>
                <a:latin typeface="Google Sans"/>
              </a:rPr>
              <a:t>R tiene una amplia gama de funciones para crear gráficos de alta calidad, incluyendo histogramas, diagramas de </a:t>
            </a:r>
          </a:p>
          <a:p>
            <a:pPr algn="l"/>
            <a:r>
              <a:rPr lang="es-ES" sz="1400" b="0" i="0" dirty="0">
                <a:solidFill>
                  <a:srgbClr val="1F1F1F"/>
                </a:solidFill>
                <a:effectLst/>
                <a:highlight>
                  <a:srgbClr val="FFFFFF"/>
                </a:highlight>
                <a:latin typeface="Google Sans"/>
              </a:rPr>
              <a:t>dispersión, gráficos de líneas, etc.</a:t>
            </a:r>
          </a:p>
          <a:p>
            <a:pPr marL="285750" indent="-285750" algn="just">
              <a:lnSpc>
                <a:spcPct val="125000"/>
              </a:lnSpc>
              <a:buFont typeface="Arial" panose="020B0604020202020204" pitchFamily="34" charset="0"/>
              <a:buChar char="•"/>
            </a:pPr>
            <a:endParaRPr lang="es-ES" sz="1400" dirty="0">
              <a:latin typeface="Calibri" panose="020F0502020204030204" pitchFamily="34" charset="0"/>
              <a:cs typeface="Calibri" panose="020F0502020204030204" pitchFamily="34" charset="0"/>
            </a:endParaRPr>
          </a:p>
        </p:txBody>
      </p:sp>
      <p:sp>
        <p:nvSpPr>
          <p:cNvPr id="34" name="1 Rectángulo"/>
          <p:cNvSpPr/>
          <p:nvPr/>
        </p:nvSpPr>
        <p:spPr>
          <a:xfrm>
            <a:off x="738365" y="936622"/>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Esquema de lenguaje de programación R</a:t>
            </a:r>
          </a:p>
        </p:txBody>
      </p:sp>
      <p:sp>
        <p:nvSpPr>
          <p:cNvPr id="6" name="CuadroTexto 5">
            <a:extLst>
              <a:ext uri="{FF2B5EF4-FFF2-40B4-BE49-F238E27FC236}">
                <a16:creationId xmlns:a16="http://schemas.microsoft.com/office/drawing/2014/main" id="{D710791C-969D-A389-2FC6-4740317F6190}"/>
              </a:ext>
            </a:extLst>
          </p:cNvPr>
          <p:cNvSpPr txBox="1"/>
          <p:nvPr/>
        </p:nvSpPr>
        <p:spPr>
          <a:xfrm>
            <a:off x="1343340" y="5310814"/>
            <a:ext cx="64809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a:hlinkClick r:id="rId2"/>
              </a:rPr>
              <a:t>https://cran.r-project.org/doc/contrib/rdebuts_es.pdf</a:t>
            </a:r>
            <a:endParaRPr lang="es-ES" dirty="0"/>
          </a:p>
          <a:p>
            <a:r>
              <a:rPr lang="es-ES" dirty="0">
                <a:hlinkClick r:id="rId3"/>
              </a:rPr>
              <a:t>https://www.uv.es/vcoll/conceptos-basicos.html</a:t>
            </a:r>
            <a:r>
              <a:rPr lang="es-ES" dirty="0"/>
              <a:t> </a:t>
            </a:r>
          </a:p>
          <a:p>
            <a:r>
              <a:rPr lang="es-ES" dirty="0">
                <a:hlinkClick r:id="rId4"/>
              </a:rPr>
              <a:t>https://rafalab.dfci.harvard.edu/dslibro/r-basics.html</a:t>
            </a:r>
            <a:endParaRPr lang="es-ES" dirty="0"/>
          </a:p>
          <a:p>
            <a:r>
              <a:rPr lang="es-ES" dirty="0">
                <a:hlinkClick r:id="rId5"/>
              </a:rPr>
              <a:t>https://diposit.ub.edu/dspace/bitstream/2445/301/1/157.pdf</a:t>
            </a:r>
            <a:r>
              <a:rPr lang="es-ES" dirty="0"/>
              <a:t> </a:t>
            </a:r>
          </a:p>
          <a:p>
            <a:r>
              <a:rPr lang="es-ES" dirty="0">
                <a:hlinkClick r:id="rId6"/>
              </a:rPr>
              <a:t>https://www.uv.es/conesa/CursoR/material/handout-sesion2.pdf</a:t>
            </a:r>
            <a:r>
              <a:rPr lang="es-ES" dirty="0"/>
              <a:t>  </a:t>
            </a:r>
          </a:p>
        </p:txBody>
      </p:sp>
      <p:pic>
        <p:nvPicPr>
          <p:cNvPr id="2" name="Picture 2">
            <a:extLst>
              <a:ext uri="{FF2B5EF4-FFF2-40B4-BE49-F238E27FC236}">
                <a16:creationId xmlns:a16="http://schemas.microsoft.com/office/drawing/2014/main" id="{F44057E5-FE27-71EA-F175-415296CD93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0597" y="558880"/>
            <a:ext cx="1861278" cy="198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CE2FB75-C608-832E-459A-867231E1D9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0597" y="2708900"/>
            <a:ext cx="1644602" cy="2492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bros de lectura y Bibliografía">
            <a:extLst>
              <a:ext uri="{FF2B5EF4-FFF2-40B4-BE49-F238E27FC236}">
                <a16:creationId xmlns:a16="http://schemas.microsoft.com/office/drawing/2014/main" id="{A110F7A6-5CF9-0A60-1576-6CD3286DE0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2280" y="5506246"/>
            <a:ext cx="1509143" cy="109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3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E08F76-3E71-99E2-10F7-345B6B59CDAB}"/>
              </a:ext>
            </a:extLst>
          </p:cNvPr>
          <p:cNvSpPr txBox="1"/>
          <p:nvPr/>
        </p:nvSpPr>
        <p:spPr>
          <a:xfrm>
            <a:off x="890981" y="1151759"/>
            <a:ext cx="10410038"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See :</a:t>
            </a:r>
            <a:r>
              <a:rPr lang="en-US" b="1" i="1" dirty="0">
                <a:solidFill>
                  <a:srgbClr val="333333"/>
                </a:solidFill>
                <a:effectLst/>
                <a:highlight>
                  <a:srgbClr val="FFFFFF"/>
                </a:highlight>
                <a:latin typeface="Helvetica Neue"/>
              </a:rPr>
              <a:t>A </a:t>
            </a:r>
            <a:r>
              <a:rPr lang="en-US" b="1" i="1" dirty="0" err="1">
                <a:solidFill>
                  <a:srgbClr val="333333"/>
                </a:solidFill>
                <a:effectLst/>
                <a:highlight>
                  <a:srgbClr val="FFFFFF"/>
                </a:highlight>
                <a:latin typeface="Helvetica Neue"/>
              </a:rPr>
              <a:t>ModernDive</a:t>
            </a:r>
            <a:r>
              <a:rPr lang="en-US" b="1" i="1" dirty="0">
                <a:solidFill>
                  <a:srgbClr val="333333"/>
                </a:solidFill>
                <a:effectLst/>
                <a:highlight>
                  <a:srgbClr val="FFFFFF"/>
                </a:highlight>
                <a:latin typeface="Helvetica Neue"/>
              </a:rPr>
              <a:t> into R and the </a:t>
            </a:r>
            <a:r>
              <a:rPr lang="en-US" b="1" i="1" dirty="0" err="1">
                <a:solidFill>
                  <a:srgbClr val="333333"/>
                </a:solidFill>
                <a:effectLst/>
                <a:highlight>
                  <a:srgbClr val="FFFFFF"/>
                </a:highlight>
                <a:latin typeface="Helvetica Neue"/>
              </a:rPr>
              <a:t>Tidyverse</a:t>
            </a:r>
            <a:endParaRPr lang="en-US" b="1" i="0" dirty="0">
              <a:solidFill>
                <a:srgbClr val="333333"/>
              </a:solidFill>
              <a:effectLst/>
              <a:highlight>
                <a:srgbClr val="FFFFFF"/>
              </a:highlight>
              <a:latin typeface="Helvetica Neue"/>
            </a:endParaRPr>
          </a:p>
          <a:p>
            <a:endParaRPr lang="en-US" dirty="0"/>
          </a:p>
          <a:p>
            <a:r>
              <a:rPr lang="en-US" dirty="0">
                <a:hlinkClick r:id="rId2"/>
              </a:rPr>
              <a:t>https://www.opensourceforu.com/2020/05/the-benefits-of-using-r-for-data-science/</a:t>
            </a:r>
            <a:r>
              <a:rPr lang="en-US" dirty="0"/>
              <a:t> </a:t>
            </a:r>
          </a:p>
          <a:p>
            <a:endParaRPr lang="en-US" dirty="0"/>
          </a:p>
          <a:p>
            <a:r>
              <a:rPr lang="en-US" dirty="0"/>
              <a:t>Chapter 1 Getting Started with Data in R: </a:t>
            </a:r>
            <a:r>
              <a:rPr lang="en-US" dirty="0">
                <a:hlinkClick r:id="rId3"/>
              </a:rPr>
              <a:t>https://moderndive.com/1-getting-started.html</a:t>
            </a:r>
            <a:r>
              <a:rPr lang="en-US" dirty="0"/>
              <a:t> </a:t>
            </a:r>
          </a:p>
          <a:p>
            <a:endParaRPr lang="en-US" dirty="0"/>
          </a:p>
          <a:p>
            <a:r>
              <a:rPr lang="en-US" dirty="0"/>
              <a:t>Before we can start exploring data in R, there are some key concepts to understand first:</a:t>
            </a:r>
          </a:p>
          <a:p>
            <a:endParaRPr lang="en-US" dirty="0"/>
          </a:p>
          <a:p>
            <a:pPr marL="285750" indent="-285750">
              <a:buFont typeface="Arial" panose="020B0604020202020204" pitchFamily="34" charset="0"/>
              <a:buChar char="•"/>
            </a:pPr>
            <a:r>
              <a:rPr lang="en-US" dirty="0"/>
              <a:t>    What are R and RStudio?</a:t>
            </a:r>
          </a:p>
          <a:p>
            <a:pPr marL="285750" indent="-285750">
              <a:buFont typeface="Arial" panose="020B0604020202020204" pitchFamily="34" charset="0"/>
              <a:buChar char="•"/>
            </a:pPr>
            <a:r>
              <a:rPr lang="en-US" dirty="0"/>
              <a:t>    How do I code in R?</a:t>
            </a:r>
          </a:p>
          <a:p>
            <a:pPr marL="285750" indent="-285750">
              <a:buFont typeface="Arial" panose="020B0604020202020204" pitchFamily="34" charset="0"/>
              <a:buChar char="•"/>
            </a:pPr>
            <a:r>
              <a:rPr lang="en-US" dirty="0"/>
              <a:t>    What are R packages?</a:t>
            </a:r>
          </a:p>
          <a:p>
            <a:endParaRPr lang="en-US" dirty="0"/>
          </a:p>
          <a:p>
            <a:endParaRPr lang="en-US" dirty="0"/>
          </a:p>
          <a:p>
            <a:r>
              <a:rPr lang="en-US" dirty="0"/>
              <a:t>Exercises in R and </a:t>
            </a:r>
            <a:r>
              <a:rPr lang="en-US" dirty="0" err="1"/>
              <a:t>Rstudio</a:t>
            </a:r>
            <a:r>
              <a:rPr lang="en-US" dirty="0"/>
              <a:t>: </a:t>
            </a:r>
            <a:r>
              <a:rPr lang="en-US" dirty="0">
                <a:hlinkClick r:id="rId4"/>
              </a:rPr>
              <a:t>https://bookdown.org/rdpeng/rprogdatascience/getting-started-with-r.html#getting-started-with-the-r-interface</a:t>
            </a:r>
            <a:r>
              <a:rPr lang="en-US" dirty="0"/>
              <a:t> </a:t>
            </a:r>
          </a:p>
          <a:p>
            <a:endParaRPr lang="en-US" dirty="0"/>
          </a:p>
          <a:p>
            <a:r>
              <a:rPr lang="en-US" dirty="0"/>
              <a:t>Other:</a:t>
            </a:r>
          </a:p>
          <a:p>
            <a:r>
              <a:rPr lang="en-US" dirty="0">
                <a:hlinkClick r:id="rId5"/>
              </a:rPr>
              <a:t>https://es.wikipedia.org/wiki/R_(lenguaje_de_programaci%C3%B3n)</a:t>
            </a:r>
            <a:r>
              <a:rPr lang="en-US" dirty="0"/>
              <a:t> </a:t>
            </a:r>
          </a:p>
        </p:txBody>
      </p:sp>
      <p:pic>
        <p:nvPicPr>
          <p:cNvPr id="1026" name="Picture 2" descr="En Savoir Plus Et Obtenir Plus De Détails Et Des Informations  Supplémentaires D'info Help Desk Banque D'Images et Photos Libres De  Droits. Image 33903475">
            <a:extLst>
              <a:ext uri="{FF2B5EF4-FFF2-40B4-BE49-F238E27FC236}">
                <a16:creationId xmlns:a16="http://schemas.microsoft.com/office/drawing/2014/main" id="{BD6C49D1-C30C-28BC-D356-4D498DF3AA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4390" y="188550"/>
            <a:ext cx="29432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dernDive">
            <a:extLst>
              <a:ext uri="{FF2B5EF4-FFF2-40B4-BE49-F238E27FC236}">
                <a16:creationId xmlns:a16="http://schemas.microsoft.com/office/drawing/2014/main" id="{5040A4B5-D2B3-5A2E-F91A-1CEAD734EE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5799" y="3429000"/>
            <a:ext cx="5846057" cy="108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22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amos a practicar!. . estoyestamos estásestáis estáestán. - ppt descargar">
            <a:extLst>
              <a:ext uri="{FF2B5EF4-FFF2-40B4-BE49-F238E27FC236}">
                <a16:creationId xmlns:a16="http://schemas.microsoft.com/office/drawing/2014/main" id="{17A366F2-16EE-7EDC-BE75-FA0D0CDC4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590" y="1772770"/>
            <a:ext cx="4968690" cy="372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01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1 Rectángulo"/>
          <p:cNvSpPr/>
          <p:nvPr/>
        </p:nvSpPr>
        <p:spPr>
          <a:xfrm>
            <a:off x="839788" y="1044000"/>
            <a:ext cx="1899640"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Índice</a:t>
            </a:r>
          </a:p>
        </p:txBody>
      </p:sp>
      <p:sp>
        <p:nvSpPr>
          <p:cNvPr id="40" name="CuadroTexto 39"/>
          <p:cNvSpPr txBox="1"/>
          <p:nvPr/>
        </p:nvSpPr>
        <p:spPr>
          <a:xfrm>
            <a:off x="1055300" y="1988800"/>
            <a:ext cx="6552910" cy="4549835"/>
          </a:xfrm>
          <a:prstGeom prst="rect">
            <a:avLst/>
          </a:prstGeom>
          <a:noFill/>
        </p:spPr>
        <p:txBody>
          <a:bodyPr wrap="square" rtlCol="0">
            <a:spAutoFit/>
          </a:bodyPr>
          <a:lstStyle/>
          <a:p>
            <a:pPr marL="342900" indent="-342900">
              <a:lnSpc>
                <a:spcPct val="150000"/>
              </a:lnSpc>
              <a:buClr>
                <a:srgbClr val="0072CE"/>
              </a:buClr>
              <a:buFont typeface="+mj-lt"/>
              <a:buAutoNum type="arabicPeriod"/>
            </a:pPr>
            <a:r>
              <a:rPr lang="es-ES" sz="2800" dirty="0"/>
              <a:t>Objetivos, material, introducción</a:t>
            </a:r>
          </a:p>
          <a:p>
            <a:pPr marL="342900" indent="-342900">
              <a:lnSpc>
                <a:spcPct val="150000"/>
              </a:lnSpc>
              <a:buClr>
                <a:srgbClr val="0072CE"/>
              </a:buClr>
              <a:buFont typeface="+mj-lt"/>
              <a:buAutoNum type="arabicPeriod"/>
            </a:pPr>
            <a:r>
              <a:rPr lang="es-ES" sz="2800" dirty="0"/>
              <a:t>Perspectiva histórica</a:t>
            </a:r>
          </a:p>
          <a:p>
            <a:pPr marL="342900" indent="-342900">
              <a:lnSpc>
                <a:spcPct val="150000"/>
              </a:lnSpc>
              <a:buClr>
                <a:srgbClr val="0072CE"/>
              </a:buClr>
              <a:buFont typeface="+mj-lt"/>
              <a:buAutoNum type="arabicPeriod"/>
            </a:pPr>
            <a:r>
              <a:rPr lang="es-ES" sz="2800" dirty="0"/>
              <a:t>Entornos de ejecución: R, </a:t>
            </a:r>
            <a:r>
              <a:rPr lang="es-ES" sz="2800" dirty="0" err="1"/>
              <a:t>Rstudio</a:t>
            </a:r>
            <a:r>
              <a:rPr lang="es-ES" sz="2800" dirty="0"/>
              <a:t>, </a:t>
            </a:r>
            <a:r>
              <a:rPr lang="es-ES" sz="2800" dirty="0" err="1"/>
              <a:t>Colab</a:t>
            </a:r>
            <a:endParaRPr lang="es-ES" sz="2800" dirty="0"/>
          </a:p>
          <a:p>
            <a:pPr marL="342900" indent="-342900">
              <a:lnSpc>
                <a:spcPct val="150000"/>
              </a:lnSpc>
              <a:buClr>
                <a:srgbClr val="0072CE"/>
              </a:buClr>
              <a:buFont typeface="+mj-lt"/>
              <a:buAutoNum type="arabicPeriod"/>
            </a:pPr>
            <a:r>
              <a:rPr lang="es-ES" sz="2800" dirty="0"/>
              <a:t>Lenguaje de programación</a:t>
            </a:r>
          </a:p>
          <a:p>
            <a:pPr marL="342900" indent="-342900">
              <a:lnSpc>
                <a:spcPct val="150000"/>
              </a:lnSpc>
              <a:buClr>
                <a:srgbClr val="0072CE"/>
              </a:buClr>
              <a:buFont typeface="+mj-lt"/>
              <a:buAutoNum type="arabicPeriod"/>
            </a:pPr>
            <a:r>
              <a:rPr lang="es-ES" sz="2800" dirty="0"/>
              <a:t>Estructuras de datos</a:t>
            </a:r>
          </a:p>
          <a:p>
            <a:pPr marL="342900" indent="-342900">
              <a:lnSpc>
                <a:spcPct val="150000"/>
              </a:lnSpc>
              <a:buClr>
                <a:srgbClr val="0072CE"/>
              </a:buClr>
              <a:buFont typeface="+mj-lt"/>
              <a:buAutoNum type="arabicPeriod"/>
            </a:pPr>
            <a:r>
              <a:rPr lang="es-ES" sz="2800" dirty="0"/>
              <a:t>Gráficos</a:t>
            </a:r>
          </a:p>
          <a:p>
            <a:pPr marL="342900" indent="-342900">
              <a:lnSpc>
                <a:spcPct val="150000"/>
              </a:lnSpc>
              <a:buClr>
                <a:srgbClr val="0072CE"/>
              </a:buClr>
              <a:buFont typeface="+mj-lt"/>
              <a:buAutoNum type="arabicPeriod"/>
            </a:pPr>
            <a:r>
              <a:rPr lang="es-ES" sz="2800" dirty="0"/>
              <a:t>Programación y paquetes</a:t>
            </a:r>
          </a:p>
        </p:txBody>
      </p:sp>
      <p:pic>
        <p:nvPicPr>
          <p:cNvPr id="1028" name="Picture 4" descr="R">
            <a:extLst>
              <a:ext uri="{FF2B5EF4-FFF2-40B4-BE49-F238E27FC236}">
                <a16:creationId xmlns:a16="http://schemas.microsoft.com/office/drawing/2014/main" id="{ACB8DD62-257B-40EF-B72B-3E8E15E4D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240" y="1844780"/>
            <a:ext cx="3809561" cy="295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35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71330" y="3068950"/>
            <a:ext cx="9433310" cy="1015663"/>
          </a:xfrm>
          <a:prstGeom prst="rect">
            <a:avLst/>
          </a:prstGeom>
          <a:noFill/>
        </p:spPr>
        <p:txBody>
          <a:bodyPr wrap="square" rtlCol="0">
            <a:spAutoFit/>
          </a:bodyPr>
          <a:lstStyle/>
          <a:p>
            <a:pPr marL="4763" indent="-4763" algn="ctr"/>
            <a:r>
              <a:rPr lang="es-ES" sz="6000" dirty="0">
                <a:solidFill>
                  <a:schemeClr val="bg1"/>
                </a:solidFill>
              </a:rPr>
              <a:t>Muchas gracias</a:t>
            </a:r>
            <a:endParaRPr lang="es-ES" sz="6000" b="1" dirty="0">
              <a:solidFill>
                <a:schemeClr val="bg1"/>
              </a:solidFill>
            </a:endParaRPr>
          </a:p>
        </p:txBody>
      </p:sp>
    </p:spTree>
    <p:extLst>
      <p:ext uri="{BB962C8B-B14F-4D97-AF65-F5344CB8AC3E}">
        <p14:creationId xmlns:p14="http://schemas.microsoft.com/office/powerpoint/2010/main" val="852684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07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p:nvPr/>
        </p:nvSpPr>
        <p:spPr>
          <a:xfrm>
            <a:off x="837616" y="1055205"/>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Objetivos</a:t>
            </a:r>
          </a:p>
        </p:txBody>
      </p:sp>
      <p:grpSp>
        <p:nvGrpSpPr>
          <p:cNvPr id="13" name="Grupo 12"/>
          <p:cNvGrpSpPr/>
          <p:nvPr/>
        </p:nvGrpSpPr>
        <p:grpSpPr>
          <a:xfrm>
            <a:off x="839270" y="1844054"/>
            <a:ext cx="5215379" cy="1070450"/>
            <a:chOff x="5687154" y="1268699"/>
            <a:chExt cx="5207172" cy="1070450"/>
          </a:xfrm>
        </p:grpSpPr>
        <p:sp>
          <p:nvSpPr>
            <p:cNvPr id="14" name="6 Elipse"/>
            <p:cNvSpPr/>
            <p:nvPr/>
          </p:nvSpPr>
          <p:spPr>
            <a:xfrm>
              <a:off x="5687154" y="1268699"/>
              <a:ext cx="467264" cy="468000"/>
            </a:xfrm>
            <a:prstGeom prst="ellipse">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mj-lt"/>
                </a:rPr>
                <a:t>1</a:t>
              </a:r>
            </a:p>
          </p:txBody>
        </p:sp>
        <p:cxnSp>
          <p:nvCxnSpPr>
            <p:cNvPr id="15" name="Conector recto 14"/>
            <p:cNvCxnSpPr/>
            <p:nvPr/>
          </p:nvCxnSpPr>
          <p:spPr>
            <a:xfrm flipV="1">
              <a:off x="5933456" y="1736699"/>
              <a:ext cx="0" cy="602450"/>
            </a:xfrm>
            <a:prstGeom prst="line">
              <a:avLst/>
            </a:prstGeom>
            <a:ln w="25400">
              <a:solidFill>
                <a:srgbClr val="0072CE"/>
              </a:solidFill>
              <a:headEnd type="oval"/>
            </a:ln>
          </p:spPr>
          <p:style>
            <a:lnRef idx="1">
              <a:schemeClr val="accent1"/>
            </a:lnRef>
            <a:fillRef idx="0">
              <a:schemeClr val="accent1"/>
            </a:fillRef>
            <a:effectRef idx="0">
              <a:schemeClr val="accent1"/>
            </a:effectRef>
            <a:fontRef idx="minor">
              <a:schemeClr val="tx1"/>
            </a:fontRef>
          </p:style>
        </p:cxnSp>
        <p:sp>
          <p:nvSpPr>
            <p:cNvPr id="16" name="5 Rectángulo"/>
            <p:cNvSpPr/>
            <p:nvPr/>
          </p:nvSpPr>
          <p:spPr>
            <a:xfrm>
              <a:off x="6179758" y="1474534"/>
              <a:ext cx="4714568" cy="461665"/>
            </a:xfrm>
            <a:prstGeom prst="rect">
              <a:avLst/>
            </a:prstGeom>
          </p:spPr>
          <p:txBody>
            <a:bodyPr wrap="square">
              <a:spAutoFit/>
            </a:bodyPr>
            <a:lstStyle/>
            <a:p>
              <a:pPr>
                <a:spcBef>
                  <a:spcPts val="1000"/>
                </a:spcBef>
              </a:pPr>
              <a:r>
                <a:rPr lang="es-ES" sz="2400" dirty="0">
                  <a:latin typeface="+mj-lt"/>
                </a:rPr>
                <a:t>Manejo del programa R.</a:t>
              </a:r>
              <a:endParaRPr lang="es-ES" sz="2400" b="1" dirty="0">
                <a:latin typeface="+mj-lt"/>
                <a:cs typeface="Arial" panose="020B0604020202020204" pitchFamily="34" charset="0"/>
              </a:endParaRPr>
            </a:p>
          </p:txBody>
        </p:sp>
      </p:grpSp>
      <p:grpSp>
        <p:nvGrpSpPr>
          <p:cNvPr id="33" name="Grupo 32"/>
          <p:cNvGrpSpPr/>
          <p:nvPr/>
        </p:nvGrpSpPr>
        <p:grpSpPr>
          <a:xfrm>
            <a:off x="839270" y="3441219"/>
            <a:ext cx="5215379" cy="1070450"/>
            <a:chOff x="5687154" y="1268699"/>
            <a:chExt cx="5207172" cy="1070450"/>
          </a:xfrm>
        </p:grpSpPr>
        <p:sp>
          <p:nvSpPr>
            <p:cNvPr id="34" name="6 Elipse"/>
            <p:cNvSpPr/>
            <p:nvPr/>
          </p:nvSpPr>
          <p:spPr>
            <a:xfrm>
              <a:off x="5687154" y="1268699"/>
              <a:ext cx="467264" cy="46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mj-lt"/>
                </a:rPr>
                <a:t>2</a:t>
              </a:r>
            </a:p>
          </p:txBody>
        </p:sp>
        <p:cxnSp>
          <p:nvCxnSpPr>
            <p:cNvPr id="35" name="Conector recto 34"/>
            <p:cNvCxnSpPr/>
            <p:nvPr/>
          </p:nvCxnSpPr>
          <p:spPr>
            <a:xfrm flipV="1">
              <a:off x="5933456" y="1736699"/>
              <a:ext cx="0" cy="602450"/>
            </a:xfrm>
            <a:prstGeom prst="line">
              <a:avLst/>
            </a:prstGeom>
            <a:ln w="2540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6" name="5 Rectángulo"/>
            <p:cNvSpPr/>
            <p:nvPr/>
          </p:nvSpPr>
          <p:spPr>
            <a:xfrm>
              <a:off x="6179758" y="1474534"/>
              <a:ext cx="4714568" cy="830997"/>
            </a:xfrm>
            <a:prstGeom prst="rect">
              <a:avLst/>
            </a:prstGeom>
          </p:spPr>
          <p:txBody>
            <a:bodyPr wrap="square">
              <a:spAutoFit/>
            </a:bodyPr>
            <a:lstStyle/>
            <a:p>
              <a:pPr>
                <a:spcBef>
                  <a:spcPts val="1000"/>
                </a:spcBef>
              </a:pPr>
              <a:r>
                <a:rPr lang="es-ES" sz="2400" dirty="0">
                  <a:latin typeface="+mj-lt"/>
                </a:rPr>
                <a:t>Uso de ejemplos de Data </a:t>
              </a:r>
              <a:r>
                <a:rPr lang="es-ES" sz="2400" dirty="0" err="1">
                  <a:latin typeface="+mj-lt"/>
                </a:rPr>
                <a:t>Science</a:t>
              </a:r>
              <a:r>
                <a:rPr lang="es-ES" sz="2400" dirty="0">
                  <a:latin typeface="+mj-lt"/>
                </a:rPr>
                <a:t> en R.</a:t>
              </a:r>
              <a:endParaRPr lang="es-ES" sz="2400" b="1" dirty="0">
                <a:latin typeface="+mj-lt"/>
                <a:cs typeface="Arial" panose="020B0604020202020204" pitchFamily="34" charset="0"/>
              </a:endParaRPr>
            </a:p>
          </p:txBody>
        </p:sp>
      </p:grpSp>
      <p:grpSp>
        <p:nvGrpSpPr>
          <p:cNvPr id="37" name="Grupo 36"/>
          <p:cNvGrpSpPr/>
          <p:nvPr/>
        </p:nvGrpSpPr>
        <p:grpSpPr>
          <a:xfrm>
            <a:off x="839270" y="4950324"/>
            <a:ext cx="5256730" cy="1406164"/>
            <a:chOff x="5687154" y="1268699"/>
            <a:chExt cx="5248458" cy="1406164"/>
          </a:xfrm>
        </p:grpSpPr>
        <p:sp>
          <p:nvSpPr>
            <p:cNvPr id="38" name="6 Elipse"/>
            <p:cNvSpPr/>
            <p:nvPr/>
          </p:nvSpPr>
          <p:spPr>
            <a:xfrm>
              <a:off x="5687154" y="1268699"/>
              <a:ext cx="467264" cy="46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mj-lt"/>
                </a:rPr>
                <a:t>3</a:t>
              </a:r>
            </a:p>
          </p:txBody>
        </p:sp>
        <p:cxnSp>
          <p:nvCxnSpPr>
            <p:cNvPr id="39" name="Conector recto 38"/>
            <p:cNvCxnSpPr/>
            <p:nvPr/>
          </p:nvCxnSpPr>
          <p:spPr>
            <a:xfrm flipV="1">
              <a:off x="5933456" y="1736699"/>
              <a:ext cx="0" cy="602450"/>
            </a:xfrm>
            <a:prstGeom prst="line">
              <a:avLst/>
            </a:prstGeom>
            <a:ln w="25400">
              <a:solidFill>
                <a:srgbClr val="F6B511"/>
              </a:solidFill>
              <a:headEnd type="oval"/>
            </a:ln>
          </p:spPr>
          <p:style>
            <a:lnRef idx="1">
              <a:schemeClr val="accent1"/>
            </a:lnRef>
            <a:fillRef idx="0">
              <a:schemeClr val="accent1"/>
            </a:fillRef>
            <a:effectRef idx="0">
              <a:schemeClr val="accent1"/>
            </a:effectRef>
            <a:fontRef idx="minor">
              <a:schemeClr val="tx1"/>
            </a:fontRef>
          </p:style>
        </p:cxnSp>
        <p:sp>
          <p:nvSpPr>
            <p:cNvPr id="40" name="5 Rectángulo"/>
            <p:cNvSpPr/>
            <p:nvPr/>
          </p:nvSpPr>
          <p:spPr>
            <a:xfrm>
              <a:off x="6179758" y="1474534"/>
              <a:ext cx="4755854" cy="1200329"/>
            </a:xfrm>
            <a:prstGeom prst="rect">
              <a:avLst/>
            </a:prstGeom>
          </p:spPr>
          <p:txBody>
            <a:bodyPr wrap="square">
              <a:spAutoFit/>
            </a:bodyPr>
            <a:lstStyle/>
            <a:p>
              <a:pPr>
                <a:spcBef>
                  <a:spcPts val="1000"/>
                </a:spcBef>
              </a:pPr>
              <a:r>
                <a:rPr lang="es-ES" sz="2400" dirty="0"/>
                <a:t>Conocer cómo puede ejecutarse código R en diferentes entornos (R, </a:t>
              </a:r>
              <a:r>
                <a:rPr lang="es-ES" sz="2400" dirty="0" err="1"/>
                <a:t>Rstudio</a:t>
              </a:r>
              <a:r>
                <a:rPr lang="es-ES" sz="2400" dirty="0"/>
                <a:t>, </a:t>
              </a:r>
              <a:r>
                <a:rPr lang="es-ES" sz="2400" dirty="0" err="1"/>
                <a:t>colab</a:t>
              </a:r>
              <a:r>
                <a:rPr lang="es-ES" sz="2400" dirty="0"/>
                <a:t>)</a:t>
              </a:r>
              <a:r>
                <a:rPr lang="es-ES" sz="2400" dirty="0">
                  <a:latin typeface="+mj-lt"/>
                </a:rPr>
                <a:t>.</a:t>
              </a:r>
              <a:endParaRPr lang="es-ES" sz="2400" b="1" dirty="0">
                <a:latin typeface="+mj-lt"/>
                <a:cs typeface="Arial" panose="020B0604020202020204" pitchFamily="34" charset="0"/>
              </a:endParaRPr>
            </a:p>
          </p:txBody>
        </p:sp>
      </p:grpSp>
      <p:grpSp>
        <p:nvGrpSpPr>
          <p:cNvPr id="41" name="Grupo 40"/>
          <p:cNvGrpSpPr/>
          <p:nvPr/>
        </p:nvGrpSpPr>
        <p:grpSpPr>
          <a:xfrm>
            <a:off x="6096000" y="1859308"/>
            <a:ext cx="5400675" cy="1406164"/>
            <a:chOff x="5687154" y="1268699"/>
            <a:chExt cx="5207172" cy="1406164"/>
          </a:xfrm>
        </p:grpSpPr>
        <p:sp>
          <p:nvSpPr>
            <p:cNvPr id="42" name="6 Elipse"/>
            <p:cNvSpPr/>
            <p:nvPr/>
          </p:nvSpPr>
          <p:spPr>
            <a:xfrm>
              <a:off x="5687154" y="1268699"/>
              <a:ext cx="467264" cy="468000"/>
            </a:xfrm>
            <a:prstGeom prst="ellipse">
              <a:avLst/>
            </a:prstGeom>
            <a:solidFill>
              <a:srgbClr val="F54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mj-lt"/>
                </a:rPr>
                <a:t>3</a:t>
              </a:r>
            </a:p>
          </p:txBody>
        </p:sp>
        <p:cxnSp>
          <p:nvCxnSpPr>
            <p:cNvPr id="43" name="Conector recto 42"/>
            <p:cNvCxnSpPr/>
            <p:nvPr/>
          </p:nvCxnSpPr>
          <p:spPr>
            <a:xfrm flipV="1">
              <a:off x="5933456" y="1736699"/>
              <a:ext cx="0" cy="602450"/>
            </a:xfrm>
            <a:prstGeom prst="line">
              <a:avLst/>
            </a:prstGeom>
            <a:ln w="25400">
              <a:solidFill>
                <a:srgbClr val="F54257"/>
              </a:solidFill>
              <a:headEnd type="oval"/>
            </a:ln>
          </p:spPr>
          <p:style>
            <a:lnRef idx="1">
              <a:schemeClr val="accent1"/>
            </a:lnRef>
            <a:fillRef idx="0">
              <a:schemeClr val="accent1"/>
            </a:fillRef>
            <a:effectRef idx="0">
              <a:schemeClr val="accent1"/>
            </a:effectRef>
            <a:fontRef idx="minor">
              <a:schemeClr val="tx1"/>
            </a:fontRef>
          </p:style>
        </p:cxnSp>
        <p:sp>
          <p:nvSpPr>
            <p:cNvPr id="44" name="5 Rectángulo"/>
            <p:cNvSpPr/>
            <p:nvPr/>
          </p:nvSpPr>
          <p:spPr>
            <a:xfrm>
              <a:off x="6179758" y="1474534"/>
              <a:ext cx="4714568" cy="1200329"/>
            </a:xfrm>
            <a:prstGeom prst="rect">
              <a:avLst/>
            </a:prstGeom>
          </p:spPr>
          <p:txBody>
            <a:bodyPr wrap="square">
              <a:spAutoFit/>
            </a:bodyPr>
            <a:lstStyle/>
            <a:p>
              <a:pPr>
                <a:spcBef>
                  <a:spcPts val="1000"/>
                </a:spcBef>
              </a:pPr>
              <a:r>
                <a:rPr lang="es-ES" sz="2400" dirty="0"/>
                <a:t>Saber manejar datos, realizar análisis estadísticos, gráficos y funciones mediante R.</a:t>
              </a:r>
              <a:endParaRPr lang="es-ES" sz="2400" b="1" dirty="0">
                <a:latin typeface="+mj-lt"/>
                <a:cs typeface="Arial" panose="020B0604020202020204" pitchFamily="34" charset="0"/>
              </a:endParaRPr>
            </a:p>
          </p:txBody>
        </p:sp>
      </p:grpSp>
      <p:grpSp>
        <p:nvGrpSpPr>
          <p:cNvPr id="45" name="Grupo 44"/>
          <p:cNvGrpSpPr/>
          <p:nvPr/>
        </p:nvGrpSpPr>
        <p:grpSpPr>
          <a:xfrm>
            <a:off x="6096000" y="3429000"/>
            <a:ext cx="5400675" cy="1113937"/>
            <a:chOff x="5687154" y="1268699"/>
            <a:chExt cx="5207172" cy="1070450"/>
          </a:xfrm>
        </p:grpSpPr>
        <p:sp>
          <p:nvSpPr>
            <p:cNvPr id="46" name="6 Elipse"/>
            <p:cNvSpPr/>
            <p:nvPr/>
          </p:nvSpPr>
          <p:spPr>
            <a:xfrm>
              <a:off x="5687154" y="1268699"/>
              <a:ext cx="467264" cy="46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mj-lt"/>
                </a:rPr>
                <a:t>5</a:t>
              </a:r>
            </a:p>
          </p:txBody>
        </p:sp>
        <p:cxnSp>
          <p:nvCxnSpPr>
            <p:cNvPr id="47" name="Conector recto 46"/>
            <p:cNvCxnSpPr/>
            <p:nvPr/>
          </p:nvCxnSpPr>
          <p:spPr>
            <a:xfrm flipV="1">
              <a:off x="5933456" y="1736699"/>
              <a:ext cx="0" cy="602450"/>
            </a:xfrm>
            <a:prstGeom prst="line">
              <a:avLst/>
            </a:prstGeom>
            <a:ln w="25400">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48" name="5 Rectángulo"/>
            <p:cNvSpPr/>
            <p:nvPr/>
          </p:nvSpPr>
          <p:spPr>
            <a:xfrm>
              <a:off x="6179758" y="1474534"/>
              <a:ext cx="4714568" cy="443642"/>
            </a:xfrm>
            <a:prstGeom prst="rect">
              <a:avLst/>
            </a:prstGeom>
          </p:spPr>
          <p:txBody>
            <a:bodyPr wrap="square">
              <a:spAutoFit/>
            </a:bodyPr>
            <a:lstStyle/>
            <a:p>
              <a:pPr>
                <a:spcBef>
                  <a:spcPts val="1000"/>
                </a:spcBef>
              </a:pPr>
              <a:r>
                <a:rPr lang="es-ES" sz="2400" dirty="0"/>
                <a:t>Saber programar en R</a:t>
              </a:r>
              <a:r>
                <a:rPr lang="es-ES" sz="2400" dirty="0">
                  <a:latin typeface="+mj-lt"/>
                </a:rPr>
                <a:t>.</a:t>
              </a:r>
              <a:endParaRPr lang="es-ES" sz="2400" b="1" dirty="0">
                <a:latin typeface="+mj-lt"/>
                <a:cs typeface="Arial" panose="020B0604020202020204" pitchFamily="34" charset="0"/>
              </a:endParaRPr>
            </a:p>
          </p:txBody>
        </p:sp>
      </p:grpSp>
      <p:grpSp>
        <p:nvGrpSpPr>
          <p:cNvPr id="49" name="Grupo 48"/>
          <p:cNvGrpSpPr/>
          <p:nvPr/>
        </p:nvGrpSpPr>
        <p:grpSpPr>
          <a:xfrm>
            <a:off x="6118564" y="4950324"/>
            <a:ext cx="5378111" cy="1070450"/>
            <a:chOff x="5687154" y="1268699"/>
            <a:chExt cx="5369648" cy="1070450"/>
          </a:xfrm>
        </p:grpSpPr>
        <p:sp>
          <p:nvSpPr>
            <p:cNvPr id="50" name="6 Elipse"/>
            <p:cNvSpPr/>
            <p:nvPr/>
          </p:nvSpPr>
          <p:spPr>
            <a:xfrm>
              <a:off x="5687154" y="1268699"/>
              <a:ext cx="467264"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mj-lt"/>
                </a:rPr>
                <a:t>6</a:t>
              </a:r>
            </a:p>
          </p:txBody>
        </p:sp>
        <p:cxnSp>
          <p:nvCxnSpPr>
            <p:cNvPr id="51" name="Conector recto 50"/>
            <p:cNvCxnSpPr/>
            <p:nvPr/>
          </p:nvCxnSpPr>
          <p:spPr>
            <a:xfrm flipV="1">
              <a:off x="5933456" y="1736699"/>
              <a:ext cx="0" cy="602450"/>
            </a:xfrm>
            <a:prstGeom prst="line">
              <a:avLst/>
            </a:prstGeom>
            <a:ln w="25400">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52" name="5 Rectángulo"/>
            <p:cNvSpPr/>
            <p:nvPr/>
          </p:nvSpPr>
          <p:spPr>
            <a:xfrm>
              <a:off x="6179758" y="1474534"/>
              <a:ext cx="4877044" cy="461665"/>
            </a:xfrm>
            <a:prstGeom prst="rect">
              <a:avLst/>
            </a:prstGeom>
          </p:spPr>
          <p:txBody>
            <a:bodyPr wrap="square">
              <a:spAutoFit/>
            </a:bodyPr>
            <a:lstStyle/>
            <a:p>
              <a:pPr>
                <a:spcBef>
                  <a:spcPts val="1000"/>
                </a:spcBef>
              </a:pPr>
              <a:r>
                <a:rPr lang="es-ES" sz="2400" dirty="0">
                  <a:latin typeface="+mj-lt"/>
                </a:rPr>
                <a:t>Saber crear librerías en R.</a:t>
              </a:r>
              <a:endParaRPr lang="es-ES" sz="2400" b="1" dirty="0">
                <a:latin typeface="+mj-lt"/>
                <a:cs typeface="Arial" panose="020B0604020202020204" pitchFamily="34" charset="0"/>
              </a:endParaRPr>
            </a:p>
          </p:txBody>
        </p:sp>
      </p:grpSp>
    </p:spTree>
    <p:extLst>
      <p:ext uri="{BB962C8B-B14F-4D97-AF65-F5344CB8AC3E}">
        <p14:creationId xmlns:p14="http://schemas.microsoft.com/office/powerpoint/2010/main" val="127641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8786" y="1055370"/>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Material para las Prácticas</a:t>
            </a:r>
          </a:p>
        </p:txBody>
      </p:sp>
      <p:grpSp>
        <p:nvGrpSpPr>
          <p:cNvPr id="32" name="Grupo 31"/>
          <p:cNvGrpSpPr/>
          <p:nvPr/>
        </p:nvGrpSpPr>
        <p:grpSpPr>
          <a:xfrm>
            <a:off x="834644" y="1668468"/>
            <a:ext cx="10662031" cy="908375"/>
            <a:chOff x="951223" y="1668468"/>
            <a:chExt cx="10662031" cy="908375"/>
          </a:xfrm>
        </p:grpSpPr>
        <p:sp>
          <p:nvSpPr>
            <p:cNvPr id="6" name="Rectángulo redondeado 5"/>
            <p:cNvSpPr/>
            <p:nvPr/>
          </p:nvSpPr>
          <p:spPr>
            <a:xfrm>
              <a:off x="1387910" y="1668468"/>
              <a:ext cx="10225344" cy="908375"/>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solidFill>
                    <a:schemeClr val="tx1"/>
                  </a:solidFill>
                  <a:hlinkClick r:id="rId2"/>
                </a:rPr>
                <a:t>http://biost3.bio.ub.edu/html/posgrado_data_science2023/</a:t>
              </a:r>
              <a:r>
                <a:rPr lang="es-ES" sz="2000" dirty="0">
                  <a:solidFill>
                    <a:schemeClr val="tx1"/>
                  </a:solidFill>
                </a:rPr>
                <a:t>  </a:t>
              </a:r>
            </a:p>
          </p:txBody>
        </p:sp>
        <p:grpSp>
          <p:nvGrpSpPr>
            <p:cNvPr id="16" name="Grupo 15"/>
            <p:cNvGrpSpPr/>
            <p:nvPr/>
          </p:nvGrpSpPr>
          <p:grpSpPr>
            <a:xfrm>
              <a:off x="951223" y="1866495"/>
              <a:ext cx="446325" cy="446325"/>
              <a:chOff x="946646" y="1980174"/>
              <a:chExt cx="446325" cy="446325"/>
            </a:xfrm>
          </p:grpSpPr>
          <p:sp>
            <p:nvSpPr>
              <p:cNvPr id="26" name="Google Shape;455;p40"/>
              <p:cNvSpPr/>
              <p:nvPr/>
            </p:nvSpPr>
            <p:spPr>
              <a:xfrm rot="8100000">
                <a:off x="946646" y="1980174"/>
                <a:ext cx="446325" cy="446325"/>
              </a:xfrm>
              <a:prstGeom prst="teardrop">
                <a:avLst>
                  <a:gd name="adj" fmla="val 100000"/>
                </a:avLst>
              </a:prstGeom>
              <a:solidFill>
                <a:srgbClr val="0072CE"/>
              </a:solidFill>
              <a:ln>
                <a:noFill/>
              </a:ln>
            </p:spPr>
            <p:txBody>
              <a:bodyPr spcFirstLastPara="1" wrap="square" lIns="121900" tIns="121900" rIns="121900" bIns="121900" anchor="ctr" anchorCtr="0">
                <a:noAutofit/>
              </a:bodyPr>
              <a:lstStyle/>
              <a:p>
                <a:endParaRPr lang="es-ES" sz="900" dirty="0"/>
              </a:p>
            </p:txBody>
          </p:sp>
          <p:sp>
            <p:nvSpPr>
              <p:cNvPr id="7" name="CuadroTexto 6"/>
              <p:cNvSpPr txBox="1"/>
              <p:nvPr/>
            </p:nvSpPr>
            <p:spPr>
              <a:xfrm>
                <a:off x="1061793" y="2018670"/>
                <a:ext cx="216030" cy="369332"/>
              </a:xfrm>
              <a:prstGeom prst="rect">
                <a:avLst/>
              </a:prstGeom>
              <a:noFill/>
            </p:spPr>
            <p:txBody>
              <a:bodyPr wrap="square" rtlCol="0">
                <a:spAutoFit/>
              </a:bodyPr>
              <a:lstStyle/>
              <a:p>
                <a:pPr algn="ctr"/>
                <a:r>
                  <a:rPr lang="es-ES" dirty="0">
                    <a:solidFill>
                      <a:schemeClr val="bg1"/>
                    </a:solidFill>
                  </a:rPr>
                  <a:t>1</a:t>
                </a:r>
              </a:p>
            </p:txBody>
          </p:sp>
        </p:grpSp>
      </p:grpSp>
      <p:grpSp>
        <p:nvGrpSpPr>
          <p:cNvPr id="31" name="Grupo 30"/>
          <p:cNvGrpSpPr/>
          <p:nvPr/>
        </p:nvGrpSpPr>
        <p:grpSpPr>
          <a:xfrm>
            <a:off x="834643" y="4651059"/>
            <a:ext cx="10662032" cy="908375"/>
            <a:chOff x="914558" y="2688506"/>
            <a:chExt cx="10662032" cy="908375"/>
          </a:xfrm>
        </p:grpSpPr>
        <p:sp>
          <p:nvSpPr>
            <p:cNvPr id="11" name="Rectángulo redondeado 10"/>
            <p:cNvSpPr/>
            <p:nvPr/>
          </p:nvSpPr>
          <p:spPr>
            <a:xfrm>
              <a:off x="1351245" y="2688506"/>
              <a:ext cx="10225345" cy="908375"/>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solidFill>
                    <a:schemeClr val="tx1"/>
                  </a:solidFill>
                </a:rPr>
                <a:t>R </a:t>
              </a:r>
              <a:r>
                <a:rPr lang="es-ES" sz="2000" dirty="0" err="1">
                  <a:solidFill>
                    <a:schemeClr val="tx1"/>
                  </a:solidFill>
                </a:rPr>
                <a:t>for</a:t>
              </a:r>
              <a:r>
                <a:rPr lang="es-ES" sz="2000" dirty="0">
                  <a:solidFill>
                    <a:schemeClr val="tx1"/>
                  </a:solidFill>
                </a:rPr>
                <a:t> managers:  </a:t>
              </a:r>
              <a:r>
                <a:rPr lang="es-ES" sz="2000" dirty="0">
                  <a:solidFill>
                    <a:schemeClr val="tx1"/>
                  </a:solidFill>
                  <a:hlinkClick r:id="rId3"/>
                </a:rPr>
                <a:t>https://bookdown.org/hbsabafaculty/ids_book/</a:t>
              </a:r>
              <a:r>
                <a:rPr lang="es-ES" sz="2000" dirty="0">
                  <a:solidFill>
                    <a:schemeClr val="tx1"/>
                  </a:solidFill>
                </a:rPr>
                <a:t> </a:t>
              </a:r>
            </a:p>
          </p:txBody>
        </p:sp>
        <p:grpSp>
          <p:nvGrpSpPr>
            <p:cNvPr id="28" name="Grupo 27"/>
            <p:cNvGrpSpPr/>
            <p:nvPr/>
          </p:nvGrpSpPr>
          <p:grpSpPr>
            <a:xfrm>
              <a:off x="914558" y="2943657"/>
              <a:ext cx="446325" cy="446325"/>
              <a:chOff x="909982" y="1976037"/>
              <a:chExt cx="446325" cy="446325"/>
            </a:xfrm>
          </p:grpSpPr>
          <p:sp>
            <p:nvSpPr>
              <p:cNvPr id="29" name="Google Shape;455;p40"/>
              <p:cNvSpPr/>
              <p:nvPr/>
            </p:nvSpPr>
            <p:spPr>
              <a:xfrm rot="8100000">
                <a:off x="909982" y="1976037"/>
                <a:ext cx="446325" cy="446325"/>
              </a:xfrm>
              <a:prstGeom prst="teardrop">
                <a:avLst>
                  <a:gd name="adj" fmla="val 100000"/>
                </a:avLst>
              </a:prstGeom>
              <a:solidFill>
                <a:srgbClr val="FF0000"/>
              </a:solidFill>
              <a:ln>
                <a:noFill/>
              </a:ln>
            </p:spPr>
            <p:txBody>
              <a:bodyPr spcFirstLastPara="1" wrap="square" lIns="121900" tIns="121900" rIns="121900" bIns="121900" anchor="ctr" anchorCtr="0">
                <a:noAutofit/>
              </a:bodyPr>
              <a:lstStyle/>
              <a:p>
                <a:endParaRPr lang="es-ES" sz="900" dirty="0"/>
              </a:p>
            </p:txBody>
          </p:sp>
          <p:sp>
            <p:nvSpPr>
              <p:cNvPr id="30" name="CuadroTexto 29"/>
              <p:cNvSpPr txBox="1"/>
              <p:nvPr/>
            </p:nvSpPr>
            <p:spPr>
              <a:xfrm>
                <a:off x="1025129" y="2014533"/>
                <a:ext cx="216030" cy="369332"/>
              </a:xfrm>
              <a:prstGeom prst="rect">
                <a:avLst/>
              </a:prstGeom>
              <a:noFill/>
            </p:spPr>
            <p:txBody>
              <a:bodyPr wrap="square" rtlCol="0">
                <a:spAutoFit/>
              </a:bodyPr>
              <a:lstStyle/>
              <a:p>
                <a:pPr algn="ctr"/>
                <a:r>
                  <a:rPr lang="es-ES" dirty="0">
                    <a:solidFill>
                      <a:schemeClr val="bg1"/>
                    </a:solidFill>
                  </a:rPr>
                  <a:t>4</a:t>
                </a:r>
              </a:p>
            </p:txBody>
          </p:sp>
        </p:grpSp>
      </p:grpSp>
      <p:grpSp>
        <p:nvGrpSpPr>
          <p:cNvPr id="34" name="Grupo 33"/>
          <p:cNvGrpSpPr/>
          <p:nvPr/>
        </p:nvGrpSpPr>
        <p:grpSpPr>
          <a:xfrm>
            <a:off x="852389" y="3592256"/>
            <a:ext cx="10644286" cy="908375"/>
            <a:chOff x="927727" y="1668468"/>
            <a:chExt cx="10644286" cy="908375"/>
          </a:xfrm>
        </p:grpSpPr>
        <p:sp>
          <p:nvSpPr>
            <p:cNvPr id="35" name="Rectángulo redondeado 34"/>
            <p:cNvSpPr/>
            <p:nvPr/>
          </p:nvSpPr>
          <p:spPr>
            <a:xfrm>
              <a:off x="1346668" y="1668468"/>
              <a:ext cx="10225345" cy="908375"/>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000" dirty="0">
                <a:solidFill>
                  <a:schemeClr val="tx1"/>
                </a:solidFill>
              </a:endParaRPr>
            </a:p>
          </p:txBody>
        </p:sp>
        <p:grpSp>
          <p:nvGrpSpPr>
            <p:cNvPr id="36" name="Grupo 35"/>
            <p:cNvGrpSpPr/>
            <p:nvPr/>
          </p:nvGrpSpPr>
          <p:grpSpPr>
            <a:xfrm>
              <a:off x="927727" y="1869121"/>
              <a:ext cx="446325" cy="446325"/>
              <a:chOff x="923150" y="1982800"/>
              <a:chExt cx="446325" cy="446325"/>
            </a:xfrm>
          </p:grpSpPr>
          <p:sp>
            <p:nvSpPr>
              <p:cNvPr id="37" name="Google Shape;455;p40"/>
              <p:cNvSpPr/>
              <p:nvPr/>
            </p:nvSpPr>
            <p:spPr>
              <a:xfrm rot="8100000">
                <a:off x="923150" y="1982800"/>
                <a:ext cx="446325" cy="446325"/>
              </a:xfrm>
              <a:prstGeom prst="teardrop">
                <a:avLst>
                  <a:gd name="adj" fmla="val 100000"/>
                </a:avLst>
              </a:prstGeom>
              <a:solidFill>
                <a:srgbClr val="FFC000"/>
              </a:solidFill>
              <a:ln>
                <a:noFill/>
              </a:ln>
            </p:spPr>
            <p:txBody>
              <a:bodyPr spcFirstLastPara="1" wrap="square" lIns="121900" tIns="121900" rIns="121900" bIns="121900" anchor="ctr" anchorCtr="0">
                <a:noAutofit/>
              </a:bodyPr>
              <a:lstStyle/>
              <a:p>
                <a:endParaRPr lang="es-ES" sz="900" dirty="0"/>
              </a:p>
            </p:txBody>
          </p:sp>
          <p:sp>
            <p:nvSpPr>
              <p:cNvPr id="38" name="CuadroTexto 37"/>
              <p:cNvSpPr txBox="1"/>
              <p:nvPr/>
            </p:nvSpPr>
            <p:spPr>
              <a:xfrm>
                <a:off x="1038297" y="2021296"/>
                <a:ext cx="216030" cy="369332"/>
              </a:xfrm>
              <a:prstGeom prst="rect">
                <a:avLst/>
              </a:prstGeom>
              <a:noFill/>
            </p:spPr>
            <p:txBody>
              <a:bodyPr wrap="square" rtlCol="0">
                <a:spAutoFit/>
              </a:bodyPr>
              <a:lstStyle/>
              <a:p>
                <a:pPr algn="ctr"/>
                <a:r>
                  <a:rPr lang="es-ES" dirty="0">
                    <a:solidFill>
                      <a:schemeClr val="bg1"/>
                    </a:solidFill>
                  </a:rPr>
                  <a:t>3</a:t>
                </a:r>
              </a:p>
            </p:txBody>
          </p:sp>
        </p:grpSp>
      </p:grpSp>
      <p:grpSp>
        <p:nvGrpSpPr>
          <p:cNvPr id="39" name="Grupo 38"/>
          <p:cNvGrpSpPr/>
          <p:nvPr/>
        </p:nvGrpSpPr>
        <p:grpSpPr>
          <a:xfrm>
            <a:off x="852388" y="2580952"/>
            <a:ext cx="10644287" cy="908375"/>
            <a:chOff x="924323" y="2712094"/>
            <a:chExt cx="10644287" cy="908375"/>
          </a:xfrm>
        </p:grpSpPr>
        <p:sp>
          <p:nvSpPr>
            <p:cNvPr id="40" name="Rectángulo redondeado 39"/>
            <p:cNvSpPr/>
            <p:nvPr/>
          </p:nvSpPr>
          <p:spPr>
            <a:xfrm>
              <a:off x="1343266" y="2712094"/>
              <a:ext cx="10225344" cy="908375"/>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hlinkClick r:id="rId4">
                    <a:extLst>
                      <a:ext uri="{A12FA001-AC4F-418D-AE19-62706E023703}">
                        <ahyp:hlinkClr xmlns:ahyp="http://schemas.microsoft.com/office/drawing/2018/hyperlinkcolor" val="tx"/>
                      </a:ext>
                    </a:extLst>
                  </a:hlinkClick>
                </a:rPr>
                <a:t>A </a:t>
              </a:r>
              <a:r>
                <a:rPr lang="en-US" sz="2000" dirty="0" err="1">
                  <a:solidFill>
                    <a:schemeClr val="tx1"/>
                  </a:solidFill>
                  <a:hlinkClick r:id="rId4">
                    <a:extLst>
                      <a:ext uri="{A12FA001-AC4F-418D-AE19-62706E023703}">
                        <ahyp:hlinkClr xmlns:ahyp="http://schemas.microsoft.com/office/drawing/2018/hyperlinkcolor" val="tx"/>
                      </a:ext>
                    </a:extLst>
                  </a:hlinkClick>
                </a:rPr>
                <a:t>ModernDive</a:t>
              </a:r>
              <a:r>
                <a:rPr lang="en-US" sz="2000" dirty="0">
                  <a:solidFill>
                    <a:schemeClr val="tx1"/>
                  </a:solidFill>
                  <a:hlinkClick r:id="rId4">
                    <a:extLst>
                      <a:ext uri="{A12FA001-AC4F-418D-AE19-62706E023703}">
                        <ahyp:hlinkClr xmlns:ahyp="http://schemas.microsoft.com/office/drawing/2018/hyperlinkcolor" val="tx"/>
                      </a:ext>
                    </a:extLst>
                  </a:hlinkClick>
                </a:rPr>
                <a:t> into R and the </a:t>
              </a:r>
              <a:r>
                <a:rPr lang="en-US" sz="2000" dirty="0" err="1">
                  <a:solidFill>
                    <a:schemeClr val="tx1"/>
                  </a:solidFill>
                  <a:hlinkClick r:id="rId4">
                    <a:extLst>
                      <a:ext uri="{A12FA001-AC4F-418D-AE19-62706E023703}">
                        <ahyp:hlinkClr xmlns:ahyp="http://schemas.microsoft.com/office/drawing/2018/hyperlinkcolor" val="tx"/>
                      </a:ext>
                    </a:extLst>
                  </a:hlinkClick>
                </a:rPr>
                <a:t>Tidyverse</a:t>
              </a:r>
              <a:r>
                <a:rPr lang="en-US" sz="2000" dirty="0">
                  <a:solidFill>
                    <a:schemeClr val="tx1"/>
                  </a:solidFill>
                </a:rPr>
                <a:t>: </a:t>
              </a:r>
              <a:r>
                <a:rPr lang="es-ES" sz="2000" dirty="0">
                  <a:solidFill>
                    <a:schemeClr val="tx1"/>
                  </a:solidFill>
                  <a:hlinkClick r:id="rId4"/>
                </a:rPr>
                <a:t>https://moderndive.com/1-getting-started.html</a:t>
              </a:r>
              <a:r>
                <a:rPr lang="es-ES" sz="2000" dirty="0">
                  <a:solidFill>
                    <a:schemeClr val="tx1"/>
                  </a:solidFill>
                </a:rPr>
                <a:t> </a:t>
              </a:r>
            </a:p>
          </p:txBody>
        </p:sp>
        <p:grpSp>
          <p:nvGrpSpPr>
            <p:cNvPr id="41" name="Grupo 40"/>
            <p:cNvGrpSpPr/>
            <p:nvPr/>
          </p:nvGrpSpPr>
          <p:grpSpPr>
            <a:xfrm>
              <a:off x="924323" y="2948080"/>
              <a:ext cx="446325" cy="446325"/>
              <a:chOff x="919747" y="1980460"/>
              <a:chExt cx="446325" cy="446325"/>
            </a:xfrm>
          </p:grpSpPr>
          <p:sp>
            <p:nvSpPr>
              <p:cNvPr id="42" name="Google Shape;455;p40"/>
              <p:cNvSpPr/>
              <p:nvPr/>
            </p:nvSpPr>
            <p:spPr>
              <a:xfrm rot="8100000">
                <a:off x="919747" y="1980460"/>
                <a:ext cx="446325" cy="446325"/>
              </a:xfrm>
              <a:prstGeom prst="teardrop">
                <a:avLst>
                  <a:gd name="adj" fmla="val 100000"/>
                </a:avLst>
              </a:prstGeom>
              <a:solidFill>
                <a:schemeClr val="bg1">
                  <a:lumMod val="50000"/>
                </a:schemeClr>
              </a:solidFill>
              <a:ln>
                <a:noFill/>
              </a:ln>
            </p:spPr>
            <p:txBody>
              <a:bodyPr spcFirstLastPara="1" wrap="square" lIns="121900" tIns="121900" rIns="121900" bIns="121900" anchor="ctr" anchorCtr="0">
                <a:noAutofit/>
              </a:bodyPr>
              <a:lstStyle/>
              <a:p>
                <a:endParaRPr lang="es-ES" sz="900" dirty="0"/>
              </a:p>
            </p:txBody>
          </p:sp>
          <p:sp>
            <p:nvSpPr>
              <p:cNvPr id="43" name="CuadroTexto 42"/>
              <p:cNvSpPr txBox="1"/>
              <p:nvPr/>
            </p:nvSpPr>
            <p:spPr>
              <a:xfrm>
                <a:off x="1037593" y="2018956"/>
                <a:ext cx="216030" cy="369332"/>
              </a:xfrm>
              <a:prstGeom prst="rect">
                <a:avLst/>
              </a:prstGeom>
              <a:noFill/>
            </p:spPr>
            <p:txBody>
              <a:bodyPr wrap="square" rtlCol="0">
                <a:spAutoFit/>
              </a:bodyPr>
              <a:lstStyle/>
              <a:p>
                <a:pPr algn="ctr"/>
                <a:r>
                  <a:rPr lang="es-ES" dirty="0">
                    <a:solidFill>
                      <a:schemeClr val="bg1"/>
                    </a:solidFill>
                  </a:rPr>
                  <a:t>2</a:t>
                </a:r>
              </a:p>
            </p:txBody>
          </p:sp>
        </p:grpSp>
      </p:grpSp>
      <p:grpSp>
        <p:nvGrpSpPr>
          <p:cNvPr id="44" name="Grupo 43"/>
          <p:cNvGrpSpPr/>
          <p:nvPr/>
        </p:nvGrpSpPr>
        <p:grpSpPr>
          <a:xfrm>
            <a:off x="857834" y="5650340"/>
            <a:ext cx="10638841" cy="908375"/>
            <a:chOff x="951223" y="1668468"/>
            <a:chExt cx="10638841" cy="908375"/>
          </a:xfrm>
        </p:grpSpPr>
        <p:sp>
          <p:nvSpPr>
            <p:cNvPr id="45" name="Rectángulo redondeado 44"/>
            <p:cNvSpPr/>
            <p:nvPr/>
          </p:nvSpPr>
          <p:spPr>
            <a:xfrm>
              <a:off x="1485406" y="1668468"/>
              <a:ext cx="10104658" cy="908375"/>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err="1">
                  <a:solidFill>
                    <a:schemeClr val="tx1"/>
                  </a:solidFill>
                  <a:hlinkClick r:id="rId5">
                    <a:extLst>
                      <a:ext uri="{A12FA001-AC4F-418D-AE19-62706E023703}">
                        <ahyp:hlinkClr xmlns:ahyp="http://schemas.microsoft.com/office/drawing/2018/hyperlinkcolor" val="tx"/>
                      </a:ext>
                    </a:extLst>
                  </a:hlinkClick>
                </a:rPr>
                <a:t>Available</a:t>
              </a:r>
              <a:r>
                <a:rPr lang="es-ES" sz="2000" dirty="0">
                  <a:solidFill>
                    <a:schemeClr val="tx1"/>
                  </a:solidFill>
                  <a:hlinkClick r:id="rId5">
                    <a:extLst>
                      <a:ext uri="{A12FA001-AC4F-418D-AE19-62706E023703}">
                        <ahyp:hlinkClr xmlns:ahyp="http://schemas.microsoft.com/office/drawing/2018/hyperlinkcolor" val="tx"/>
                      </a:ext>
                    </a:extLst>
                  </a:hlinkClick>
                </a:rPr>
                <a:t> R </a:t>
              </a:r>
              <a:r>
                <a:rPr lang="es-ES" sz="2000" dirty="0" err="1">
                  <a:solidFill>
                    <a:schemeClr val="tx1"/>
                  </a:solidFill>
                  <a:hlinkClick r:id="rId5">
                    <a:extLst>
                      <a:ext uri="{A12FA001-AC4F-418D-AE19-62706E023703}">
                        <ahyp:hlinkClr xmlns:ahyp="http://schemas.microsoft.com/office/drawing/2018/hyperlinkcolor" val="tx"/>
                      </a:ext>
                    </a:extLst>
                  </a:hlinkClick>
                </a:rPr>
                <a:t>Packages</a:t>
              </a:r>
              <a:r>
                <a:rPr lang="es-ES" sz="2000" dirty="0">
                  <a:solidFill>
                    <a:schemeClr val="tx1"/>
                  </a:solidFill>
                </a:rPr>
                <a:t>: </a:t>
              </a:r>
              <a:r>
                <a:rPr lang="es-ES" sz="2000" dirty="0">
                  <a:solidFill>
                    <a:schemeClr val="tx1"/>
                  </a:solidFill>
                  <a:hlinkClick r:id="rId5"/>
                </a:rPr>
                <a:t>https://cran.r-project.org/web/packages/</a:t>
              </a:r>
              <a:r>
                <a:rPr lang="es-ES" sz="2000" dirty="0">
                  <a:solidFill>
                    <a:schemeClr val="tx1"/>
                  </a:solidFill>
                </a:rPr>
                <a:t> </a:t>
              </a:r>
            </a:p>
          </p:txBody>
        </p:sp>
        <p:grpSp>
          <p:nvGrpSpPr>
            <p:cNvPr id="46" name="Grupo 45"/>
            <p:cNvGrpSpPr/>
            <p:nvPr/>
          </p:nvGrpSpPr>
          <p:grpSpPr>
            <a:xfrm>
              <a:off x="951223" y="1866495"/>
              <a:ext cx="446325" cy="446325"/>
              <a:chOff x="946646" y="1980174"/>
              <a:chExt cx="446325" cy="446325"/>
            </a:xfrm>
          </p:grpSpPr>
          <p:sp>
            <p:nvSpPr>
              <p:cNvPr id="47" name="Google Shape;455;p40"/>
              <p:cNvSpPr/>
              <p:nvPr/>
            </p:nvSpPr>
            <p:spPr>
              <a:xfrm rot="8100000">
                <a:off x="946646" y="1980174"/>
                <a:ext cx="446325" cy="446325"/>
              </a:xfrm>
              <a:prstGeom prst="teardrop">
                <a:avLst>
                  <a:gd name="adj" fmla="val 100000"/>
                </a:avLst>
              </a:prstGeom>
              <a:solidFill>
                <a:schemeClr val="accent3"/>
              </a:solidFill>
              <a:ln>
                <a:noFill/>
              </a:ln>
            </p:spPr>
            <p:txBody>
              <a:bodyPr spcFirstLastPara="1" wrap="square" lIns="121900" tIns="121900" rIns="121900" bIns="121900" anchor="ctr" anchorCtr="0">
                <a:noAutofit/>
              </a:bodyPr>
              <a:lstStyle/>
              <a:p>
                <a:endParaRPr lang="es-ES" sz="900" dirty="0"/>
              </a:p>
            </p:txBody>
          </p:sp>
          <p:sp>
            <p:nvSpPr>
              <p:cNvPr id="48" name="CuadroTexto 47"/>
              <p:cNvSpPr txBox="1"/>
              <p:nvPr/>
            </p:nvSpPr>
            <p:spPr>
              <a:xfrm>
                <a:off x="1061793" y="2018670"/>
                <a:ext cx="216030" cy="369332"/>
              </a:xfrm>
              <a:prstGeom prst="rect">
                <a:avLst/>
              </a:prstGeom>
              <a:noFill/>
            </p:spPr>
            <p:txBody>
              <a:bodyPr wrap="square" rtlCol="0">
                <a:spAutoFit/>
              </a:bodyPr>
              <a:lstStyle/>
              <a:p>
                <a:pPr algn="ctr"/>
                <a:r>
                  <a:rPr lang="es-ES" dirty="0">
                    <a:solidFill>
                      <a:schemeClr val="bg1"/>
                    </a:solidFill>
                  </a:rPr>
                  <a:t>5</a:t>
                </a:r>
              </a:p>
            </p:txBody>
          </p:sp>
        </p:grpSp>
      </p:grpSp>
      <p:sp>
        <p:nvSpPr>
          <p:cNvPr id="3" name="Rectangle 2">
            <a:extLst>
              <a:ext uri="{FF2B5EF4-FFF2-40B4-BE49-F238E27FC236}">
                <a16:creationId xmlns:a16="http://schemas.microsoft.com/office/drawing/2014/main" id="{5DAEF193-99CD-4279-9E18-B5F41FA2DC87}"/>
              </a:ext>
            </a:extLst>
          </p:cNvPr>
          <p:cNvSpPr/>
          <p:nvPr/>
        </p:nvSpPr>
        <p:spPr>
          <a:xfrm>
            <a:off x="1491674" y="3861777"/>
            <a:ext cx="5284011" cy="369332"/>
          </a:xfrm>
          <a:prstGeom prst="rect">
            <a:avLst/>
          </a:prstGeom>
        </p:spPr>
        <p:txBody>
          <a:bodyPr wrap="none">
            <a:spAutoFit/>
          </a:bodyPr>
          <a:lstStyle/>
          <a:p>
            <a:r>
              <a:rPr lang="es-ES" dirty="0"/>
              <a:t>R </a:t>
            </a:r>
            <a:r>
              <a:rPr lang="es-ES" dirty="0" err="1"/>
              <a:t>for</a:t>
            </a:r>
            <a:r>
              <a:rPr lang="es-ES" dirty="0"/>
              <a:t> Data </a:t>
            </a:r>
            <a:r>
              <a:rPr lang="es-ES" dirty="0" err="1"/>
              <a:t>Science</a:t>
            </a:r>
            <a:r>
              <a:rPr lang="es-ES" dirty="0"/>
              <a:t>: </a:t>
            </a:r>
            <a:r>
              <a:rPr lang="es-ES" dirty="0">
                <a:hlinkClick r:id="rId6"/>
              </a:rPr>
              <a:t>https://r4ds.had.co.nz/index.html</a:t>
            </a:r>
            <a:r>
              <a:rPr lang="es-ES" dirty="0"/>
              <a:t> .</a:t>
            </a:r>
          </a:p>
        </p:txBody>
      </p:sp>
    </p:spTree>
    <p:extLst>
      <p:ext uri="{BB962C8B-B14F-4D97-AF65-F5344CB8AC3E}">
        <p14:creationId xmlns:p14="http://schemas.microsoft.com/office/powerpoint/2010/main" val="195476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E12CB2B-D33A-43A4-88F5-830F9406E443}"/>
              </a:ext>
            </a:extLst>
          </p:cNvPr>
          <p:cNvSpPr txBox="1"/>
          <p:nvPr/>
        </p:nvSpPr>
        <p:spPr>
          <a:xfrm>
            <a:off x="983290" y="1896690"/>
            <a:ext cx="9649340" cy="4893647"/>
          </a:xfrm>
          <a:prstGeom prst="rect">
            <a:avLst/>
          </a:prstGeom>
          <a:noFill/>
        </p:spPr>
        <p:txBody>
          <a:bodyPr wrap="square" rtlCol="0">
            <a:spAutoFit/>
          </a:bodyPr>
          <a:lstStyle/>
          <a:p>
            <a:pPr marL="285750" indent="-285750" algn="just">
              <a:buFont typeface="Arial" panose="020B0604020202020204" pitchFamily="34" charset="0"/>
              <a:buChar char="•"/>
            </a:pPr>
            <a:r>
              <a:rPr lang="ca-ES" sz="2400" dirty="0"/>
              <a:t>Es </a:t>
            </a:r>
            <a:r>
              <a:rPr lang="ca-ES" sz="2400" dirty="0" err="1"/>
              <a:t>muy</a:t>
            </a:r>
            <a:r>
              <a:rPr lang="ca-ES" sz="2400" dirty="0"/>
              <a:t> </a:t>
            </a:r>
            <a:r>
              <a:rPr lang="ca-ES" sz="2400" dirty="0" err="1"/>
              <a:t>importante</a:t>
            </a:r>
            <a:r>
              <a:rPr lang="ca-ES" sz="2400" dirty="0"/>
              <a:t> </a:t>
            </a:r>
            <a:r>
              <a:rPr lang="ca-ES" sz="2400" dirty="0" err="1"/>
              <a:t>disponer</a:t>
            </a:r>
            <a:r>
              <a:rPr lang="ca-ES" sz="2400" dirty="0"/>
              <a:t> de una </a:t>
            </a:r>
            <a:r>
              <a:rPr lang="ca-ES" sz="2400" dirty="0" err="1"/>
              <a:t>cuenta</a:t>
            </a:r>
            <a:r>
              <a:rPr lang="ca-ES" sz="2400" dirty="0"/>
              <a:t> de </a:t>
            </a:r>
            <a:r>
              <a:rPr lang="ca-ES" sz="2400" dirty="0" err="1"/>
              <a:t>google</a:t>
            </a:r>
            <a:r>
              <a:rPr lang="ca-ES" sz="2400" dirty="0"/>
              <a:t> activa para poder </a:t>
            </a:r>
            <a:r>
              <a:rPr lang="ca-ES" sz="2400" dirty="0" err="1"/>
              <a:t>ejecutar</a:t>
            </a:r>
            <a:r>
              <a:rPr lang="ca-ES" sz="2400" dirty="0"/>
              <a:t> </a:t>
            </a:r>
            <a:r>
              <a:rPr lang="ca-ES" sz="2400" dirty="0" err="1"/>
              <a:t>ficheros</a:t>
            </a:r>
            <a:r>
              <a:rPr lang="ca-ES" sz="2400" dirty="0"/>
              <a:t> de tipo “</a:t>
            </a:r>
            <a:r>
              <a:rPr lang="ca-ES" sz="2400" dirty="0" err="1"/>
              <a:t>Colab</a:t>
            </a:r>
            <a:r>
              <a:rPr lang="ca-ES" sz="2400" dirty="0"/>
              <a:t>” de </a:t>
            </a:r>
            <a:r>
              <a:rPr lang="ca-ES" sz="2400" dirty="0" err="1"/>
              <a:t>Google</a:t>
            </a:r>
            <a:r>
              <a:rPr lang="ca-ES" sz="2400" dirty="0"/>
              <a:t>.</a:t>
            </a:r>
          </a:p>
          <a:p>
            <a:pPr marL="285750" indent="-285750" algn="just">
              <a:buFont typeface="Arial" panose="020B0604020202020204" pitchFamily="34" charset="0"/>
              <a:buChar char="•"/>
            </a:pPr>
            <a:endParaRPr lang="ca-ES" sz="2400" dirty="0"/>
          </a:p>
          <a:p>
            <a:pPr marL="285750" indent="-285750" algn="just">
              <a:buFont typeface="Arial" panose="020B0604020202020204" pitchFamily="34" charset="0"/>
              <a:buChar char="•"/>
            </a:pPr>
            <a:r>
              <a:rPr lang="ca-ES" sz="2400" dirty="0"/>
              <a:t>Es </a:t>
            </a:r>
            <a:r>
              <a:rPr lang="ca-ES" sz="2400" dirty="0" err="1"/>
              <a:t>muy</a:t>
            </a:r>
            <a:r>
              <a:rPr lang="ca-ES" sz="2400" dirty="0"/>
              <a:t> </a:t>
            </a:r>
            <a:r>
              <a:rPr lang="ca-ES" sz="2400" dirty="0" err="1"/>
              <a:t>importante</a:t>
            </a:r>
            <a:r>
              <a:rPr lang="ca-ES" sz="2400" dirty="0"/>
              <a:t> </a:t>
            </a:r>
            <a:r>
              <a:rPr lang="ca-ES" sz="2400" dirty="0" err="1"/>
              <a:t>disponer</a:t>
            </a:r>
            <a:r>
              <a:rPr lang="ca-ES" sz="2400" dirty="0"/>
              <a:t> de una </a:t>
            </a:r>
            <a:r>
              <a:rPr lang="ca-ES" sz="2400" dirty="0" err="1"/>
              <a:t>versión</a:t>
            </a:r>
            <a:r>
              <a:rPr lang="ca-ES" sz="2400" dirty="0"/>
              <a:t> actualitzada del programa </a:t>
            </a:r>
            <a:r>
              <a:rPr lang="ca-ES" sz="2400" dirty="0" err="1"/>
              <a:t>Rpackage</a:t>
            </a:r>
            <a:r>
              <a:rPr lang="ca-ES" sz="2400" dirty="0"/>
              <a:t> y </a:t>
            </a:r>
            <a:r>
              <a:rPr lang="ca-ES" sz="2400" dirty="0" err="1"/>
              <a:t>Rstudio</a:t>
            </a:r>
            <a:r>
              <a:rPr lang="ca-ES" sz="2400" dirty="0"/>
              <a:t> para poder seguir las </a:t>
            </a:r>
            <a:r>
              <a:rPr lang="ca-ES" sz="2400" dirty="0" err="1"/>
              <a:t>clases</a:t>
            </a:r>
            <a:r>
              <a:rPr lang="ca-ES" sz="2400" dirty="0"/>
              <a:t>, </a:t>
            </a:r>
            <a:r>
              <a:rPr lang="ca-ES" sz="2400" dirty="0" err="1"/>
              <a:t>así</a:t>
            </a:r>
            <a:r>
              <a:rPr lang="ca-ES" sz="2400" dirty="0"/>
              <a:t> como </a:t>
            </a:r>
            <a:r>
              <a:rPr lang="ca-ES" sz="2400" dirty="0" err="1"/>
              <a:t>disponer</a:t>
            </a:r>
            <a:r>
              <a:rPr lang="ca-ES" sz="2400" dirty="0"/>
              <a:t> de una carpeta de </a:t>
            </a:r>
            <a:r>
              <a:rPr lang="ca-ES" sz="2400" dirty="0" err="1"/>
              <a:t>trabajo</a:t>
            </a:r>
            <a:r>
              <a:rPr lang="ca-ES" sz="2400" dirty="0"/>
              <a:t> en el ordenador para poder </a:t>
            </a:r>
            <a:r>
              <a:rPr lang="ca-ES" sz="2400" dirty="0" err="1"/>
              <a:t>disponer</a:t>
            </a:r>
            <a:r>
              <a:rPr lang="ca-ES" sz="2400" dirty="0"/>
              <a:t> </a:t>
            </a:r>
            <a:r>
              <a:rPr lang="ca-ES" sz="2400" dirty="0" err="1"/>
              <a:t>todos</a:t>
            </a:r>
            <a:r>
              <a:rPr lang="ca-ES" sz="2400" dirty="0"/>
              <a:t> los </a:t>
            </a:r>
            <a:r>
              <a:rPr lang="ca-ES" sz="2400" dirty="0" err="1"/>
              <a:t>ejemplos</a:t>
            </a:r>
            <a:r>
              <a:rPr lang="ca-ES" sz="2400" dirty="0"/>
              <a:t> que se </a:t>
            </a:r>
            <a:r>
              <a:rPr lang="ca-ES" sz="2400" dirty="0" err="1"/>
              <a:t>vayan</a:t>
            </a:r>
            <a:r>
              <a:rPr lang="ca-ES" sz="2400" dirty="0"/>
              <a:t> </a:t>
            </a:r>
            <a:r>
              <a:rPr lang="ca-ES" sz="2400" dirty="0" err="1"/>
              <a:t>utilizando</a:t>
            </a:r>
            <a:r>
              <a:rPr lang="ca-ES" sz="2400" dirty="0"/>
              <a:t> </a:t>
            </a:r>
            <a:r>
              <a:rPr lang="ca-ES" sz="2400" dirty="0" err="1"/>
              <a:t>durante</a:t>
            </a:r>
            <a:r>
              <a:rPr lang="ca-ES" sz="2400" dirty="0"/>
              <a:t> las </a:t>
            </a:r>
            <a:r>
              <a:rPr lang="ca-ES" sz="2400" dirty="0" err="1"/>
              <a:t>clases</a:t>
            </a:r>
            <a:r>
              <a:rPr lang="ca-ES" sz="2400" dirty="0"/>
              <a:t>.</a:t>
            </a:r>
          </a:p>
          <a:p>
            <a:pPr marL="285750" indent="-285750" algn="just">
              <a:buFont typeface="Arial" panose="020B0604020202020204" pitchFamily="34" charset="0"/>
              <a:buChar char="•"/>
            </a:pPr>
            <a:endParaRPr lang="ca-ES" sz="2400" dirty="0"/>
          </a:p>
          <a:p>
            <a:pPr marL="285750" indent="-285750" algn="just">
              <a:buFont typeface="Arial" panose="020B0604020202020204" pitchFamily="34" charset="0"/>
              <a:buChar char="•"/>
            </a:pPr>
            <a:r>
              <a:rPr lang="ca-ES" sz="2400" dirty="0"/>
              <a:t>Se </a:t>
            </a:r>
            <a:r>
              <a:rPr lang="ca-ES" sz="2400" dirty="0" err="1"/>
              <a:t>recomienda</a:t>
            </a:r>
            <a:r>
              <a:rPr lang="ca-ES" sz="2400" dirty="0"/>
              <a:t> seguir las instruccions que se </a:t>
            </a:r>
            <a:r>
              <a:rPr lang="ca-ES" sz="2400" dirty="0" err="1"/>
              <a:t>encuentran</a:t>
            </a:r>
            <a:r>
              <a:rPr lang="ca-ES" sz="2400" dirty="0"/>
              <a:t> en: </a:t>
            </a:r>
          </a:p>
          <a:p>
            <a:pPr marL="742950" lvl="1" indent="-285750" algn="just">
              <a:buFont typeface="Arial" panose="020B0604020202020204" pitchFamily="34" charset="0"/>
              <a:buChar char="•"/>
            </a:pPr>
            <a:r>
              <a:rPr lang="ca-ES" sz="2400" dirty="0">
                <a:hlinkClick r:id="rId2"/>
              </a:rPr>
              <a:t>https://www.datacamp.com/community/tutorials/installing-R-windows-mac-ubuntu</a:t>
            </a:r>
          </a:p>
          <a:p>
            <a:pPr marL="742950" lvl="1" indent="-285750" algn="just">
              <a:buFont typeface="Arial" panose="020B0604020202020204" pitchFamily="34" charset="0"/>
              <a:buChar char="•"/>
            </a:pPr>
            <a:r>
              <a:rPr lang="ca-ES" sz="2400" dirty="0">
                <a:hlinkClick r:id="rId2"/>
              </a:rPr>
              <a:t>https://cran.r-project.org/bin/macosx/RMacOSX-FAQ.html</a:t>
            </a:r>
            <a:r>
              <a:rPr lang="ca-ES" sz="2400" dirty="0"/>
              <a:t> (</a:t>
            </a:r>
            <a:r>
              <a:rPr lang="ca-ES" sz="2400" dirty="0" err="1"/>
              <a:t>especificamente</a:t>
            </a:r>
            <a:r>
              <a:rPr lang="ca-ES" sz="2400" dirty="0"/>
              <a:t> de Mac)</a:t>
            </a:r>
          </a:p>
        </p:txBody>
      </p:sp>
      <p:pic>
        <p:nvPicPr>
          <p:cNvPr id="1026" name="Picture 2" descr="AVISO IMPORTANTE! Solicitud de recogida de muestras a través de NACEX -  LABOKLIN España">
            <a:extLst>
              <a:ext uri="{FF2B5EF4-FFF2-40B4-BE49-F238E27FC236}">
                <a16:creationId xmlns:a16="http://schemas.microsoft.com/office/drawing/2014/main" id="{7AC8424E-5A3C-4367-9746-4DB730890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70" y="476590"/>
            <a:ext cx="31623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5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38365" y="1700760"/>
            <a:ext cx="10748465" cy="4524315"/>
          </a:xfrm>
          <a:prstGeom prst="rect">
            <a:avLst/>
          </a:prstGeom>
        </p:spPr>
        <p:txBody>
          <a:bodyPr wrap="square">
            <a:spAutoFit/>
          </a:bodyPr>
          <a:lstStyle/>
          <a:p>
            <a:pPr algn="just"/>
            <a:r>
              <a:rPr lang="es-ES" b="1" i="0" dirty="0">
                <a:solidFill>
                  <a:srgbClr val="1F1F1F"/>
                </a:solidFill>
                <a:effectLst/>
                <a:highlight>
                  <a:srgbClr val="FFFFFF"/>
                </a:highlight>
                <a:latin typeface="Google Sans"/>
              </a:rPr>
              <a:t>Perspectiva histórica del lenguaje R: Un viaje desde sus orígenes hasta la actualidad</a:t>
            </a:r>
          </a:p>
          <a:p>
            <a:pPr algn="just"/>
            <a:r>
              <a:rPr lang="es-ES" b="1" i="0" dirty="0">
                <a:solidFill>
                  <a:srgbClr val="1F1F1F"/>
                </a:solidFill>
                <a:effectLst/>
                <a:highlight>
                  <a:srgbClr val="FFFFFF"/>
                </a:highlight>
                <a:latin typeface="Google Sans"/>
              </a:rPr>
              <a:t>Orígenes:</a:t>
            </a:r>
            <a:endParaRPr lang="es-ES" b="0" i="0" dirty="0">
              <a:solidFill>
                <a:srgbClr val="1F1F1F"/>
              </a:solidFill>
              <a:effectLst/>
              <a:highlight>
                <a:srgbClr val="FFFFFF"/>
              </a:highlight>
              <a:latin typeface="Google Sans"/>
            </a:endParaRPr>
          </a:p>
          <a:p>
            <a:pPr algn="just"/>
            <a:r>
              <a:rPr lang="es-ES" b="0" i="0" dirty="0">
                <a:solidFill>
                  <a:srgbClr val="1F1F1F"/>
                </a:solidFill>
                <a:effectLst/>
                <a:highlight>
                  <a:srgbClr val="FFFFFF"/>
                </a:highlight>
                <a:latin typeface="Google Sans"/>
              </a:rPr>
              <a:t>El lenguaje R se originó en la década de 1970 en el departamento de estadística de la Universidad de Auckland, Nueva Zelanda. Ross </a:t>
            </a:r>
            <a:r>
              <a:rPr lang="es-ES" b="0" i="0" dirty="0" err="1">
                <a:solidFill>
                  <a:srgbClr val="1F1F1F"/>
                </a:solidFill>
                <a:effectLst/>
                <a:highlight>
                  <a:srgbClr val="FFFFFF"/>
                </a:highlight>
                <a:latin typeface="Google Sans"/>
              </a:rPr>
              <a:t>Ihaka</a:t>
            </a:r>
            <a:r>
              <a:rPr lang="es-ES" b="0" i="0" dirty="0">
                <a:solidFill>
                  <a:srgbClr val="1F1F1F"/>
                </a:solidFill>
                <a:effectLst/>
                <a:highlight>
                  <a:srgbClr val="FFFFFF"/>
                </a:highlight>
                <a:latin typeface="Google Sans"/>
              </a:rPr>
              <a:t> y Robert Gentleman, dos estadísticos neozelandeses, desarrollaron R como una herramienta para el análisis de datos y la investigación estadística. Su objetivo era crear un entorno flexible y potente que permitiera a los estadísticos trabajar con datos complejos de manera eficiente.</a:t>
            </a:r>
          </a:p>
          <a:p>
            <a:pPr algn="just"/>
            <a:endParaRPr lang="es-ES" b="0" i="0" dirty="0">
              <a:solidFill>
                <a:srgbClr val="1F1F1F"/>
              </a:solidFill>
              <a:effectLst/>
              <a:highlight>
                <a:srgbClr val="FFFFFF"/>
              </a:highlight>
              <a:latin typeface="Google Sans"/>
            </a:endParaRPr>
          </a:p>
          <a:p>
            <a:pPr algn="just"/>
            <a:r>
              <a:rPr lang="es-ES" b="1" i="0" dirty="0">
                <a:solidFill>
                  <a:srgbClr val="1F1F1F"/>
                </a:solidFill>
                <a:effectLst/>
                <a:highlight>
                  <a:srgbClr val="FFFFFF"/>
                </a:highlight>
                <a:latin typeface="Google Sans"/>
              </a:rPr>
              <a:t>Inspiración:</a:t>
            </a:r>
            <a:endParaRPr lang="es-ES" b="0" i="0" dirty="0">
              <a:solidFill>
                <a:srgbClr val="1F1F1F"/>
              </a:solidFill>
              <a:effectLst/>
              <a:highlight>
                <a:srgbClr val="FFFFFF"/>
              </a:highlight>
              <a:latin typeface="Google Sans"/>
            </a:endParaRPr>
          </a:p>
          <a:p>
            <a:pPr algn="just"/>
            <a:r>
              <a:rPr lang="es-ES" b="0" i="0" dirty="0">
                <a:solidFill>
                  <a:srgbClr val="1F1F1F"/>
                </a:solidFill>
                <a:effectLst/>
                <a:highlight>
                  <a:srgbClr val="FFFFFF"/>
                </a:highlight>
                <a:latin typeface="Google Sans"/>
              </a:rPr>
              <a:t>R se inspiró en varios lenguajes de programación existentes, incluyendo S, APL y UNIX </a:t>
            </a:r>
            <a:r>
              <a:rPr lang="es-ES" b="0" i="0" dirty="0" err="1">
                <a:solidFill>
                  <a:srgbClr val="1F1F1F"/>
                </a:solidFill>
                <a:effectLst/>
                <a:highlight>
                  <a:srgbClr val="FFFFFF"/>
                </a:highlight>
                <a:latin typeface="Google Sans"/>
              </a:rPr>
              <a:t>shell</a:t>
            </a:r>
            <a:r>
              <a:rPr lang="es-ES" b="0" i="0" dirty="0">
                <a:solidFill>
                  <a:srgbClr val="1F1F1F"/>
                </a:solidFill>
                <a:effectLst/>
                <a:highlight>
                  <a:srgbClr val="FFFFFF"/>
                </a:highlight>
                <a:latin typeface="Google Sans"/>
              </a:rPr>
              <a:t>. </a:t>
            </a:r>
            <a:r>
              <a:rPr lang="es-ES" b="0" i="0" dirty="0" err="1">
                <a:solidFill>
                  <a:srgbClr val="1F1F1F"/>
                </a:solidFill>
                <a:effectLst/>
                <a:highlight>
                  <a:srgbClr val="FFFFFF"/>
                </a:highlight>
                <a:latin typeface="Google Sans"/>
              </a:rPr>
              <a:t>Ihaka</a:t>
            </a:r>
            <a:r>
              <a:rPr lang="es-ES" b="0" i="0" dirty="0">
                <a:solidFill>
                  <a:srgbClr val="1F1F1F"/>
                </a:solidFill>
                <a:effectLst/>
                <a:highlight>
                  <a:srgbClr val="FFFFFF"/>
                </a:highlight>
                <a:latin typeface="Google Sans"/>
              </a:rPr>
              <a:t> y Gentleman tomaron prestadas características de estos lenguajes y las combinaron con sus propias ideas para crear un lenguaje nuevo y único.</a:t>
            </a:r>
          </a:p>
          <a:p>
            <a:pPr algn="just"/>
            <a:endParaRPr lang="es-ES" b="0" i="0" dirty="0">
              <a:solidFill>
                <a:srgbClr val="1F1F1F"/>
              </a:solidFill>
              <a:effectLst/>
              <a:highlight>
                <a:srgbClr val="FFFFFF"/>
              </a:highlight>
              <a:latin typeface="Google Sans"/>
            </a:endParaRPr>
          </a:p>
          <a:p>
            <a:pPr algn="just"/>
            <a:r>
              <a:rPr lang="es-ES" b="1" i="0" dirty="0">
                <a:solidFill>
                  <a:srgbClr val="1F1F1F"/>
                </a:solidFill>
                <a:effectLst/>
                <a:highlight>
                  <a:srgbClr val="FFFFFF"/>
                </a:highlight>
                <a:latin typeface="Google Sans"/>
              </a:rPr>
              <a:t>Evolución:</a:t>
            </a:r>
            <a:endParaRPr lang="es-ES" b="0" i="0" dirty="0">
              <a:solidFill>
                <a:srgbClr val="1F1F1F"/>
              </a:solidFill>
              <a:effectLst/>
              <a:highlight>
                <a:srgbClr val="FFFFFF"/>
              </a:highlight>
              <a:latin typeface="Google Sans"/>
            </a:endParaRPr>
          </a:p>
          <a:p>
            <a:pPr algn="just"/>
            <a:r>
              <a:rPr lang="es-ES" b="0" i="0" dirty="0">
                <a:solidFill>
                  <a:srgbClr val="1F1F1F"/>
                </a:solidFill>
                <a:effectLst/>
                <a:highlight>
                  <a:srgbClr val="FFFFFF"/>
                </a:highlight>
                <a:latin typeface="Google Sans"/>
              </a:rPr>
              <a:t>R ha evolucionado considerablemente desde sus inicios. La primera versión oficial de R se lanzó en 1995 y desde entonces ha experimentado numerosas actualizaciones y mejoras. La comunidad de usuarios de R ha crecido exponencialmente, con contribuciones de programadores y estadísticos de todo el mundo.</a:t>
            </a:r>
          </a:p>
        </p:txBody>
      </p:sp>
      <p:sp>
        <p:nvSpPr>
          <p:cNvPr id="34" name="1 Rectángulo"/>
          <p:cNvSpPr/>
          <p:nvPr/>
        </p:nvSpPr>
        <p:spPr>
          <a:xfrm>
            <a:off x="738365" y="936622"/>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1.Perspectiva histórica de R</a:t>
            </a:r>
          </a:p>
        </p:txBody>
      </p:sp>
      <p:pic>
        <p:nvPicPr>
          <p:cNvPr id="1026" name="Picture 2" descr="RPubs - Técnicas Estadísticas Clase1">
            <a:extLst>
              <a:ext uri="{FF2B5EF4-FFF2-40B4-BE49-F238E27FC236}">
                <a16:creationId xmlns:a16="http://schemas.microsoft.com/office/drawing/2014/main" id="{5F31A72E-501B-CA2E-7AF2-234755DF5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410" y="260560"/>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20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38365" y="1700760"/>
            <a:ext cx="9750245" cy="5016758"/>
          </a:xfrm>
          <a:prstGeom prst="rect">
            <a:avLst/>
          </a:prstGeom>
        </p:spPr>
        <p:txBody>
          <a:bodyPr wrap="square">
            <a:spAutoFit/>
          </a:bodyPr>
          <a:lstStyle/>
          <a:p>
            <a:pPr algn="just"/>
            <a:r>
              <a:rPr lang="es-ES" sz="2000" b="1" i="0" dirty="0">
                <a:solidFill>
                  <a:srgbClr val="1F1F1F"/>
                </a:solidFill>
                <a:effectLst/>
                <a:highlight>
                  <a:srgbClr val="FFFFFF"/>
                </a:highlight>
                <a:latin typeface="Google Sans"/>
              </a:rPr>
              <a:t>¿Qué es R?</a:t>
            </a:r>
            <a:endParaRPr lang="es-ES" sz="2000" b="0" i="0" dirty="0">
              <a:solidFill>
                <a:srgbClr val="1F1F1F"/>
              </a:solidFill>
              <a:effectLst/>
              <a:highlight>
                <a:srgbClr val="FFFFFF"/>
              </a:highlight>
              <a:latin typeface="Google Sans"/>
            </a:endParaRPr>
          </a:p>
          <a:p>
            <a:pPr algn="just"/>
            <a:r>
              <a:rPr lang="es-ES" sz="2000" b="0" i="0" dirty="0">
                <a:solidFill>
                  <a:srgbClr val="1F1F1F"/>
                </a:solidFill>
                <a:effectLst/>
                <a:highlight>
                  <a:srgbClr val="FFFFFF"/>
                </a:highlight>
                <a:latin typeface="Google Sans"/>
              </a:rPr>
              <a:t>R es un lenguaje de programación y un entorno de software para el análisis estadístico, la creación de gráficos y el desarrollo de software. Es ampliamente utilizado por estadísticos, científicos de datos, investigadores y profesionales en diversos campos.</a:t>
            </a:r>
          </a:p>
          <a:p>
            <a:pPr algn="just"/>
            <a:endParaRPr lang="es-ES" sz="2000" b="0" i="0" dirty="0">
              <a:solidFill>
                <a:srgbClr val="1F1F1F"/>
              </a:solidFill>
              <a:effectLst/>
              <a:highlight>
                <a:srgbClr val="FFFFFF"/>
              </a:highlight>
              <a:latin typeface="Google Sans"/>
            </a:endParaRPr>
          </a:p>
          <a:p>
            <a:pPr algn="just"/>
            <a:r>
              <a:rPr lang="es-ES" sz="2000" b="1" i="0" dirty="0">
                <a:solidFill>
                  <a:srgbClr val="1F1F1F"/>
                </a:solidFill>
                <a:effectLst/>
                <a:highlight>
                  <a:srgbClr val="FFFFFF"/>
                </a:highlight>
                <a:latin typeface="Google Sans"/>
              </a:rPr>
              <a:t>Características:</a:t>
            </a:r>
            <a:endParaRPr lang="es-ES" sz="2000" b="0" i="0" dirty="0">
              <a:solidFill>
                <a:srgbClr val="1F1F1F"/>
              </a:solidFill>
              <a:effectLst/>
              <a:highlight>
                <a:srgbClr val="FFFFFF"/>
              </a:highlight>
              <a:latin typeface="Google Sans"/>
            </a:endParaRPr>
          </a:p>
          <a:p>
            <a:pPr algn="just"/>
            <a:r>
              <a:rPr lang="es-ES" sz="2000" b="0" i="0" dirty="0">
                <a:solidFill>
                  <a:srgbClr val="1F1F1F"/>
                </a:solidFill>
                <a:effectLst/>
                <a:highlight>
                  <a:srgbClr val="FFFFFF"/>
                </a:highlight>
                <a:latin typeface="Google Sans"/>
              </a:rPr>
              <a:t>R ofrece una amplia gama de características que lo convierten en una herramienta poderosa para el análisis de datos:</a:t>
            </a:r>
          </a:p>
          <a:p>
            <a:pPr lvl="1" algn="just">
              <a:buFont typeface="Arial" panose="020B0604020202020204" pitchFamily="34" charset="0"/>
              <a:buChar char="•"/>
            </a:pPr>
            <a:r>
              <a:rPr lang="es-ES" sz="2000" b="1" i="0" dirty="0">
                <a:solidFill>
                  <a:srgbClr val="1F1F1F"/>
                </a:solidFill>
                <a:effectLst/>
                <a:highlight>
                  <a:srgbClr val="FFFFFF"/>
                </a:highlight>
                <a:latin typeface="Google Sans"/>
              </a:rPr>
              <a:t>Flexibilidad:</a:t>
            </a:r>
            <a:r>
              <a:rPr lang="es-ES" sz="2000" b="0" i="0" dirty="0">
                <a:solidFill>
                  <a:srgbClr val="1F1F1F"/>
                </a:solidFill>
                <a:effectLst/>
                <a:highlight>
                  <a:srgbClr val="FFFFFF"/>
                </a:highlight>
                <a:latin typeface="Google Sans"/>
              </a:rPr>
              <a:t> R es un lenguaje de programación de propósito general, lo que significa que puede ser utilizado para una amplia gama de tareas.</a:t>
            </a:r>
          </a:p>
          <a:p>
            <a:pPr lvl="1" algn="just">
              <a:buFont typeface="Arial" panose="020B0604020202020204" pitchFamily="34" charset="0"/>
              <a:buChar char="•"/>
            </a:pPr>
            <a:r>
              <a:rPr lang="es-ES" sz="2000" b="1" i="0" dirty="0">
                <a:solidFill>
                  <a:srgbClr val="1F1F1F"/>
                </a:solidFill>
                <a:effectLst/>
                <a:highlight>
                  <a:srgbClr val="FFFFFF"/>
                </a:highlight>
                <a:latin typeface="Google Sans"/>
              </a:rPr>
              <a:t>Amplia gama de paquetes:</a:t>
            </a:r>
            <a:r>
              <a:rPr lang="es-ES" sz="2000" b="0" i="0" dirty="0">
                <a:solidFill>
                  <a:srgbClr val="1F1F1F"/>
                </a:solidFill>
                <a:effectLst/>
                <a:highlight>
                  <a:srgbClr val="FFFFFF"/>
                </a:highlight>
                <a:latin typeface="Google Sans"/>
              </a:rPr>
              <a:t> Existen miles de paquetes de código abierto disponibles para R, que extienden sus capacidades a casi cualquier área de análisis de datos.</a:t>
            </a:r>
          </a:p>
          <a:p>
            <a:pPr lvl="1" algn="just">
              <a:buFont typeface="Arial" panose="020B0604020202020204" pitchFamily="34" charset="0"/>
              <a:buChar char="•"/>
            </a:pPr>
            <a:r>
              <a:rPr lang="es-ES" sz="2000" b="1" i="0" dirty="0">
                <a:solidFill>
                  <a:srgbClr val="1F1F1F"/>
                </a:solidFill>
                <a:effectLst/>
                <a:highlight>
                  <a:srgbClr val="FFFFFF"/>
                </a:highlight>
                <a:latin typeface="Google Sans"/>
              </a:rPr>
              <a:t>Entorno gráfico:</a:t>
            </a:r>
            <a:r>
              <a:rPr lang="es-ES" sz="2000" b="0" i="0" dirty="0">
                <a:solidFill>
                  <a:srgbClr val="1F1F1F"/>
                </a:solidFill>
                <a:effectLst/>
                <a:highlight>
                  <a:srgbClr val="FFFFFF"/>
                </a:highlight>
                <a:latin typeface="Google Sans"/>
              </a:rPr>
              <a:t> </a:t>
            </a:r>
            <a:r>
              <a:rPr lang="es-ES" sz="2000" b="0" i="0" dirty="0" err="1">
                <a:solidFill>
                  <a:srgbClr val="1F1F1F"/>
                </a:solidFill>
                <a:effectLst/>
                <a:highlight>
                  <a:srgbClr val="FFFFFF"/>
                </a:highlight>
                <a:latin typeface="Google Sans"/>
              </a:rPr>
              <a:t>RStudio</a:t>
            </a:r>
            <a:r>
              <a:rPr lang="es-ES" sz="2000" b="0" i="0" dirty="0">
                <a:solidFill>
                  <a:srgbClr val="1F1F1F"/>
                </a:solidFill>
                <a:effectLst/>
                <a:highlight>
                  <a:srgbClr val="FFFFFF"/>
                </a:highlight>
                <a:latin typeface="Google Sans"/>
              </a:rPr>
              <a:t> es un entorno de desarrollo integrado (IDE) popular para R que proporciona una interfaz gráfica para escribir, ejecutar y depurar código R.</a:t>
            </a:r>
          </a:p>
          <a:p>
            <a:pPr lvl="1" algn="just">
              <a:buFont typeface="Arial" panose="020B0604020202020204" pitchFamily="34" charset="0"/>
              <a:buChar char="•"/>
            </a:pPr>
            <a:r>
              <a:rPr lang="es-ES" sz="2000" b="1" i="0" dirty="0">
                <a:solidFill>
                  <a:srgbClr val="1F1F1F"/>
                </a:solidFill>
                <a:effectLst/>
                <a:highlight>
                  <a:srgbClr val="FFFFFF"/>
                </a:highlight>
                <a:latin typeface="Google Sans"/>
              </a:rPr>
              <a:t>Comunidad activa:</a:t>
            </a:r>
            <a:r>
              <a:rPr lang="es-ES" sz="2000" b="0" i="0" dirty="0">
                <a:solidFill>
                  <a:srgbClr val="1F1F1F"/>
                </a:solidFill>
                <a:effectLst/>
                <a:highlight>
                  <a:srgbClr val="FFFFFF"/>
                </a:highlight>
                <a:latin typeface="Google Sans"/>
              </a:rPr>
              <a:t> R tiene una comunidad grande y activa de usuarios que están dispuestos a ayudar y compartir conocimientos.</a:t>
            </a:r>
          </a:p>
        </p:txBody>
      </p:sp>
      <p:pic>
        <p:nvPicPr>
          <p:cNvPr id="2050" name="Picture 2" descr="R packages - Methodology and Statistics - Utrecht University">
            <a:extLst>
              <a:ext uri="{FF2B5EF4-FFF2-40B4-BE49-F238E27FC236}">
                <a16:creationId xmlns:a16="http://schemas.microsoft.com/office/drawing/2014/main" id="{EF4E338B-6E1E-92CF-447A-3DE06F14E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330" y="6508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5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51230" y="1700760"/>
            <a:ext cx="8442943" cy="5055487"/>
          </a:xfrm>
          <a:prstGeom prst="rect">
            <a:avLst/>
          </a:prstGeom>
        </p:spPr>
        <p:txBody>
          <a:bodyPr wrap="square">
            <a:spAutoFit/>
          </a:bodyPr>
          <a:lstStyle/>
          <a:p>
            <a:pPr algn="just"/>
            <a:r>
              <a:rPr lang="es-ES" sz="1600" b="1" i="0" dirty="0">
                <a:solidFill>
                  <a:srgbClr val="1F1F1F"/>
                </a:solidFill>
                <a:effectLst/>
                <a:highlight>
                  <a:srgbClr val="FFFFFF"/>
                </a:highlight>
                <a:latin typeface="Google Sans"/>
              </a:rPr>
              <a:t>R Project (</a:t>
            </a:r>
            <a:r>
              <a:rPr lang="es-ES" sz="1600" b="1" i="0" dirty="0">
                <a:solidFill>
                  <a:srgbClr val="1F1F1F"/>
                </a:solidFill>
                <a:effectLst/>
                <a:highlight>
                  <a:srgbClr val="FFFFFF"/>
                </a:highlight>
                <a:latin typeface="Google Sans"/>
                <a:hlinkClick r:id="rId2"/>
              </a:rPr>
              <a:t>https://www.r-project.org/</a:t>
            </a:r>
            <a:r>
              <a:rPr lang="es-ES" sz="1600" b="1" i="0" dirty="0">
                <a:solidFill>
                  <a:srgbClr val="1F1F1F"/>
                </a:solidFill>
                <a:effectLst/>
                <a:highlight>
                  <a:srgbClr val="FFFFFF"/>
                </a:highlight>
                <a:latin typeface="Google Sans"/>
              </a:rPr>
              <a:t> ): Un potente ecosistema para el análisis de datos</a:t>
            </a:r>
          </a:p>
          <a:p>
            <a:pPr marL="285750" indent="-285750" algn="just">
              <a:buFont typeface="Arial" panose="020B0604020202020204" pitchFamily="34" charset="0"/>
              <a:buChar char="•"/>
            </a:pPr>
            <a:r>
              <a:rPr lang="es-ES" sz="1600" b="0" i="0" dirty="0">
                <a:solidFill>
                  <a:srgbClr val="1F1F1F"/>
                </a:solidFill>
                <a:effectLst/>
                <a:highlight>
                  <a:srgbClr val="FFFFFF"/>
                </a:highlight>
                <a:latin typeface="Google Sans"/>
              </a:rPr>
              <a:t>El lenguaje R es la piedra angular del </a:t>
            </a:r>
            <a:r>
              <a:rPr lang="es-ES" sz="1600" b="1" i="0" dirty="0">
                <a:solidFill>
                  <a:srgbClr val="1F1F1F"/>
                </a:solidFill>
                <a:effectLst/>
                <a:highlight>
                  <a:srgbClr val="FFFFFF"/>
                </a:highlight>
                <a:latin typeface="Google Sans"/>
              </a:rPr>
              <a:t>R Project</a:t>
            </a:r>
            <a:r>
              <a:rPr lang="es-ES" sz="1600" b="0" i="0" dirty="0">
                <a:solidFill>
                  <a:srgbClr val="1F1F1F"/>
                </a:solidFill>
                <a:effectLst/>
                <a:highlight>
                  <a:srgbClr val="FFFFFF"/>
                </a:highlight>
                <a:latin typeface="Google Sans"/>
              </a:rPr>
              <a:t>, una iniciativa de colaboración abierta dedicada al desarrollo y mantenimiento de software libre para el análisis estadístico y gráfico. R no solo es un lenguaje de programación, sino también un entorno de software completo que permite a los usuarios trabajar con datos de manera eficiente.</a:t>
            </a:r>
          </a:p>
          <a:p>
            <a:pPr algn="just"/>
            <a:r>
              <a:rPr lang="es-ES" sz="1600" b="1" i="0" dirty="0">
                <a:solidFill>
                  <a:srgbClr val="1F1F1F"/>
                </a:solidFill>
                <a:effectLst/>
                <a:highlight>
                  <a:srgbClr val="FFFFFF"/>
                </a:highlight>
                <a:latin typeface="Google Sans"/>
              </a:rPr>
              <a:t>¿Qué son los paquetes de R?</a:t>
            </a:r>
            <a:endParaRPr lang="es-ES" sz="1600" b="0" i="0" dirty="0">
              <a:solidFill>
                <a:srgbClr val="1F1F1F"/>
              </a:solidFill>
              <a:effectLst/>
              <a:highlight>
                <a:srgbClr val="FFFFFF"/>
              </a:highlight>
              <a:latin typeface="Google Sans"/>
            </a:endParaRPr>
          </a:p>
          <a:p>
            <a:pPr marL="285750" indent="-285750" algn="just">
              <a:buFont typeface="Arial" panose="020B0604020202020204" pitchFamily="34" charset="0"/>
              <a:buChar char="•"/>
            </a:pPr>
            <a:r>
              <a:rPr lang="es-ES" sz="1600" b="0" i="0" dirty="0">
                <a:solidFill>
                  <a:srgbClr val="1F1F1F"/>
                </a:solidFill>
                <a:effectLst/>
                <a:highlight>
                  <a:srgbClr val="FFFFFF"/>
                </a:highlight>
                <a:latin typeface="Google Sans"/>
              </a:rPr>
              <a:t>Imagina a R como un poderoso motor. Los </a:t>
            </a:r>
            <a:r>
              <a:rPr lang="es-ES" sz="1600" b="1" i="0" dirty="0">
                <a:solidFill>
                  <a:srgbClr val="1F1F1F"/>
                </a:solidFill>
                <a:effectLst/>
                <a:highlight>
                  <a:srgbClr val="FFFFFF"/>
                </a:highlight>
                <a:latin typeface="Google Sans"/>
              </a:rPr>
              <a:t>paquetes de R</a:t>
            </a:r>
            <a:r>
              <a:rPr lang="es-ES" sz="1600" b="0" i="0" dirty="0">
                <a:solidFill>
                  <a:srgbClr val="1F1F1F"/>
                </a:solidFill>
                <a:effectLst/>
                <a:highlight>
                  <a:srgbClr val="FFFFFF"/>
                </a:highlight>
                <a:latin typeface="Google Sans"/>
              </a:rPr>
              <a:t> son como las extensiones que se le pueden agregar a ese motor para ampliar sus capacidades. Estos paquetes contienen código reutilizable, datos de muestra y documentación, todo empaquetado de manera uniforme para facilitar su instalación y uso.</a:t>
            </a:r>
          </a:p>
          <a:p>
            <a:pPr marL="285750" indent="-285750" algn="just">
              <a:buFont typeface="Arial" panose="020B0604020202020204" pitchFamily="34" charset="0"/>
              <a:buChar char="•"/>
            </a:pPr>
            <a:r>
              <a:rPr lang="es-ES" sz="1600" b="0" i="0" dirty="0">
                <a:solidFill>
                  <a:srgbClr val="1F1F1F"/>
                </a:solidFill>
                <a:effectLst/>
                <a:highlight>
                  <a:srgbClr val="FFFFFF"/>
                </a:highlight>
                <a:latin typeface="Google Sans"/>
              </a:rPr>
              <a:t>Los paquetes de R se almacenan generalmente en repositorios centralizados como </a:t>
            </a:r>
            <a:r>
              <a:rPr lang="es-ES" sz="1600" b="1" i="0" dirty="0">
                <a:solidFill>
                  <a:srgbClr val="1F1F1F"/>
                </a:solidFill>
                <a:effectLst/>
                <a:highlight>
                  <a:srgbClr val="FFFFFF"/>
                </a:highlight>
                <a:latin typeface="Google Sans"/>
              </a:rPr>
              <a:t>CRAN (Comprehensive R Archive Network)</a:t>
            </a:r>
            <a:r>
              <a:rPr lang="es-ES" sz="1600" b="0" i="0" dirty="0">
                <a:solidFill>
                  <a:srgbClr val="1F1F1F"/>
                </a:solidFill>
                <a:effectLst/>
                <a:highlight>
                  <a:srgbClr val="FFFFFF"/>
                </a:highlight>
                <a:latin typeface="Google Sans"/>
              </a:rPr>
              <a:t>. CRAN funciona como una biblioteca en línea, donde puedes encontrar miles de paquetes gratuitos que cubren una amplia gama de tareas de análisis de datos. Desde técnicas estadísticas avanzadas hasta herramientas de visualización interactiva, hay un paquete de R para casi cualquier necesidad.</a:t>
            </a:r>
          </a:p>
          <a:p>
            <a:pPr marL="285750" indent="-285750" algn="just">
              <a:buFont typeface="Arial" panose="020B0604020202020204" pitchFamily="34" charset="0"/>
              <a:buChar char="•"/>
            </a:pPr>
            <a:r>
              <a:rPr lang="es-ES" sz="1600" b="0" i="0" dirty="0">
                <a:solidFill>
                  <a:srgbClr val="1F1F1F"/>
                </a:solidFill>
                <a:effectLst/>
                <a:highlight>
                  <a:srgbClr val="FFFFFF"/>
                </a:highlight>
                <a:latin typeface="Google Sans"/>
              </a:rPr>
              <a:t>La facilidad para instalar y utilizar paquetes es una de las principales razones por las que R se ha convertido en una herramienta tan popular en el ámbito de la ciencia de datos. Con un ecosistema tan rico y en constante expansión, R permite a los usuarios abordar tareas complejas de análisis de datos sin tener que reinventar la rueda cada vez.</a:t>
            </a:r>
          </a:p>
          <a:p>
            <a:pPr marL="285750" indent="-285750" algn="just">
              <a:lnSpc>
                <a:spcPct val="125000"/>
              </a:lnSpc>
              <a:buFont typeface="Arial" panose="020B0604020202020204" pitchFamily="34" charset="0"/>
              <a:buChar char="•"/>
            </a:pPr>
            <a:endParaRPr lang="es-ES" sz="1600" dirty="0">
              <a:latin typeface="Calibri" panose="020F0502020204030204" pitchFamily="34" charset="0"/>
              <a:cs typeface="Calibri" panose="020F0502020204030204" pitchFamily="34" charset="0"/>
            </a:endParaRPr>
          </a:p>
        </p:txBody>
      </p:sp>
      <p:sp>
        <p:nvSpPr>
          <p:cNvPr id="34" name="1 Rectángulo"/>
          <p:cNvSpPr/>
          <p:nvPr/>
        </p:nvSpPr>
        <p:spPr>
          <a:xfrm>
            <a:off x="551230" y="908650"/>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R (</a:t>
            </a:r>
            <a:r>
              <a:rPr lang="es-ES" sz="3200" dirty="0" err="1">
                <a:solidFill>
                  <a:srgbClr val="0072CE"/>
                </a:solidFill>
                <a:latin typeface="Calibri" panose="020F0502020204030204" pitchFamily="34" charset="0"/>
                <a:cs typeface="Calibri" panose="020F0502020204030204" pitchFamily="34" charset="0"/>
              </a:rPr>
              <a:t>programming</a:t>
            </a:r>
            <a:r>
              <a:rPr lang="es-ES" sz="3200" dirty="0">
                <a:solidFill>
                  <a:srgbClr val="0072CE"/>
                </a:solidFill>
                <a:latin typeface="Calibri" panose="020F0502020204030204" pitchFamily="34" charset="0"/>
                <a:cs typeface="Calibri" panose="020F0502020204030204" pitchFamily="34" charset="0"/>
              </a:rPr>
              <a:t> </a:t>
            </a:r>
            <a:r>
              <a:rPr lang="es-ES" sz="3200" dirty="0" err="1">
                <a:solidFill>
                  <a:srgbClr val="0072CE"/>
                </a:solidFill>
                <a:latin typeface="Calibri" panose="020F0502020204030204" pitchFamily="34" charset="0"/>
                <a:cs typeface="Calibri" panose="020F0502020204030204" pitchFamily="34" charset="0"/>
              </a:rPr>
              <a:t>language</a:t>
            </a:r>
            <a:r>
              <a:rPr lang="es-ES" sz="3200" dirty="0">
                <a:solidFill>
                  <a:srgbClr val="0072CE"/>
                </a:solidFill>
                <a:latin typeface="Calibri" panose="020F0502020204030204" pitchFamily="34" charset="0"/>
                <a:cs typeface="Calibri" panose="020F0502020204030204" pitchFamily="34" charset="0"/>
              </a:rPr>
              <a:t>) and R </a:t>
            </a:r>
            <a:r>
              <a:rPr lang="es-ES" sz="3200" dirty="0" err="1">
                <a:solidFill>
                  <a:srgbClr val="0072CE"/>
                </a:solidFill>
                <a:latin typeface="Calibri" panose="020F0502020204030204" pitchFamily="34" charset="0"/>
                <a:cs typeface="Calibri" panose="020F0502020204030204" pitchFamily="34" charset="0"/>
              </a:rPr>
              <a:t>packages</a:t>
            </a:r>
            <a:endParaRPr lang="es-ES" sz="3200" dirty="0">
              <a:solidFill>
                <a:srgbClr val="0072CE"/>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5C10C97A-B666-3A75-0C9D-D536A4F97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510" y="461042"/>
            <a:ext cx="2980742" cy="24794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l Nissan GT-R desaparecerá de la oferta en Europa por un motivo muy sonoro">
            <a:extLst>
              <a:ext uri="{FF2B5EF4-FFF2-40B4-BE49-F238E27FC236}">
                <a16:creationId xmlns:a16="http://schemas.microsoft.com/office/drawing/2014/main" id="{09D50D08-F238-C9A7-D33A-232BCEDD6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193" y="314096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 pantalla del salpicadero ¿lo más importante en un coche?">
            <a:extLst>
              <a:ext uri="{FF2B5EF4-FFF2-40B4-BE49-F238E27FC236}">
                <a16:creationId xmlns:a16="http://schemas.microsoft.com/office/drawing/2014/main" id="{53B45BDD-A273-126D-7E3C-B8C3A1988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6193" y="489273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hacia abajo 1">
            <a:extLst>
              <a:ext uri="{FF2B5EF4-FFF2-40B4-BE49-F238E27FC236}">
                <a16:creationId xmlns:a16="http://schemas.microsoft.com/office/drawing/2014/main" id="{9D35EE6E-E2BF-A35B-9A0A-D81DD4245A97}"/>
              </a:ext>
            </a:extLst>
          </p:cNvPr>
          <p:cNvSpPr/>
          <p:nvPr/>
        </p:nvSpPr>
        <p:spPr>
          <a:xfrm>
            <a:off x="9624490" y="4509150"/>
            <a:ext cx="432060" cy="1008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hacia abajo 3">
            <a:extLst>
              <a:ext uri="{FF2B5EF4-FFF2-40B4-BE49-F238E27FC236}">
                <a16:creationId xmlns:a16="http://schemas.microsoft.com/office/drawing/2014/main" id="{9C9F1EF9-5863-FDBE-0A87-285D2B67CA8E}"/>
              </a:ext>
            </a:extLst>
          </p:cNvPr>
          <p:cNvSpPr/>
          <p:nvPr/>
        </p:nvSpPr>
        <p:spPr>
          <a:xfrm rot="10614995">
            <a:off x="11019481" y="4379964"/>
            <a:ext cx="432060" cy="10081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9620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35200" y="1493425"/>
            <a:ext cx="11305570" cy="5365764"/>
          </a:xfrm>
          <a:prstGeom prst="rect">
            <a:avLst/>
          </a:prstGeom>
        </p:spPr>
        <p:txBody>
          <a:bodyPr wrap="square">
            <a:spAutoFit/>
          </a:bodyPr>
          <a:lstStyle/>
          <a:p>
            <a:pPr marL="285750" indent="-285750" algn="just">
              <a:buFont typeface="Arial" panose="020B0604020202020204" pitchFamily="34" charset="0"/>
              <a:buChar char="•"/>
            </a:pPr>
            <a:r>
              <a:rPr lang="es-ES" sz="1700" b="1" i="0" dirty="0">
                <a:solidFill>
                  <a:srgbClr val="1F1F1F"/>
                </a:solidFill>
                <a:effectLst/>
                <a:highlight>
                  <a:srgbClr val="FFFFFF"/>
                </a:highlight>
                <a:latin typeface="Google Sans"/>
              </a:rPr>
              <a:t>R Project: </a:t>
            </a:r>
            <a:r>
              <a:rPr lang="es-ES" sz="1700" b="1" i="0" dirty="0">
                <a:solidFill>
                  <a:srgbClr val="1F1F1F"/>
                </a:solidFill>
                <a:effectLst/>
                <a:highlight>
                  <a:srgbClr val="FFFFFF"/>
                </a:highlight>
                <a:latin typeface="Google Sans"/>
                <a:hlinkClick r:id="rId2"/>
              </a:rPr>
              <a:t>https://www.r-project.org/</a:t>
            </a:r>
            <a:r>
              <a:rPr lang="es-ES" sz="1700" b="1" i="0" dirty="0">
                <a:solidFill>
                  <a:srgbClr val="1F1F1F"/>
                </a:solidFill>
                <a:effectLst/>
                <a:highlight>
                  <a:srgbClr val="FFFFFF"/>
                </a:highlight>
                <a:latin typeface="Google Sans"/>
              </a:rPr>
              <a:t> </a:t>
            </a:r>
            <a:endParaRPr lang="es-ES" sz="1700" b="0" i="0" dirty="0">
              <a:solidFill>
                <a:srgbClr val="1F1F1F"/>
              </a:solidFill>
              <a:effectLst/>
              <a:highlight>
                <a:srgbClr val="FFFFFF"/>
              </a:highlight>
              <a:latin typeface="Google Sans"/>
            </a:endParaRPr>
          </a:p>
          <a:p>
            <a:pPr lvl="1" algn="just">
              <a:buFont typeface="Arial" panose="020B0604020202020204" pitchFamily="34" charset="0"/>
              <a:buChar char="•"/>
            </a:pPr>
            <a:r>
              <a:rPr lang="es-ES" sz="1700" b="1" i="0" dirty="0">
                <a:solidFill>
                  <a:srgbClr val="1F1F1F"/>
                </a:solidFill>
                <a:effectLst/>
                <a:highlight>
                  <a:srgbClr val="FFFFFF"/>
                </a:highlight>
                <a:latin typeface="Google Sans"/>
              </a:rPr>
              <a:t>Definición:</a:t>
            </a:r>
            <a:r>
              <a:rPr lang="es-ES" sz="1700" b="0" i="0" dirty="0">
                <a:solidFill>
                  <a:srgbClr val="1F1F1F"/>
                </a:solidFill>
                <a:effectLst/>
                <a:highlight>
                  <a:srgbClr val="FFFFFF"/>
                </a:highlight>
                <a:latin typeface="Google Sans"/>
              </a:rPr>
              <a:t> Es una iniciativa de código abierto que supervisa el desarrollo y mantenimiento del lenguaje de programación R y su entorno de software.</a:t>
            </a:r>
          </a:p>
          <a:p>
            <a:pPr lvl="1" algn="just">
              <a:buFont typeface="Arial" panose="020B0604020202020204" pitchFamily="34" charset="0"/>
              <a:buChar char="•"/>
            </a:pPr>
            <a:r>
              <a:rPr lang="es-ES" sz="1700" b="1" i="0" dirty="0">
                <a:solidFill>
                  <a:srgbClr val="1F1F1F"/>
                </a:solidFill>
                <a:effectLst/>
                <a:highlight>
                  <a:srgbClr val="FFFFFF"/>
                </a:highlight>
                <a:latin typeface="Google Sans"/>
              </a:rPr>
              <a:t>Alcance:</a:t>
            </a:r>
            <a:r>
              <a:rPr lang="es-ES" sz="1700" b="0" i="0" dirty="0">
                <a:solidFill>
                  <a:srgbClr val="1F1F1F"/>
                </a:solidFill>
                <a:effectLst/>
                <a:highlight>
                  <a:srgbClr val="FFFFFF"/>
                </a:highlight>
                <a:latin typeface="Google Sans"/>
              </a:rPr>
              <a:t> Abarca una amplia gama de actividades, incluyendo:</a:t>
            </a:r>
          </a:p>
          <a:p>
            <a:pPr marL="1200150" lvl="2" indent="-285750" algn="just">
              <a:buFont typeface="Arial" panose="020B0604020202020204" pitchFamily="34" charset="0"/>
              <a:buChar char="•"/>
            </a:pPr>
            <a:r>
              <a:rPr lang="es-ES" sz="1700" b="1" i="0" dirty="0">
                <a:solidFill>
                  <a:srgbClr val="1F1F1F"/>
                </a:solidFill>
                <a:effectLst/>
                <a:highlight>
                  <a:srgbClr val="FFFFFF"/>
                </a:highlight>
                <a:latin typeface="Google Sans"/>
              </a:rPr>
              <a:t>Desarrollo del lenguaje R:</a:t>
            </a:r>
            <a:r>
              <a:rPr lang="es-ES" sz="1700" b="0" i="0" dirty="0">
                <a:solidFill>
                  <a:srgbClr val="1F1F1F"/>
                </a:solidFill>
                <a:effectLst/>
                <a:highlight>
                  <a:srgbClr val="FFFFFF"/>
                </a:highlight>
                <a:latin typeface="Google Sans"/>
              </a:rPr>
              <a:t> Creación y mejora de las características del lenguaje R.</a:t>
            </a:r>
          </a:p>
          <a:p>
            <a:pPr marL="1200150" lvl="2" indent="-285750" algn="just">
              <a:buFont typeface="Arial" panose="020B0604020202020204" pitchFamily="34" charset="0"/>
              <a:buChar char="•"/>
            </a:pPr>
            <a:r>
              <a:rPr lang="es-ES" sz="1700" b="1" i="0" dirty="0">
                <a:solidFill>
                  <a:srgbClr val="1F1F1F"/>
                </a:solidFill>
                <a:effectLst/>
                <a:highlight>
                  <a:srgbClr val="FFFFFF"/>
                </a:highlight>
                <a:latin typeface="Google Sans"/>
              </a:rPr>
              <a:t>Mantenimiento del entorno de software R:</a:t>
            </a:r>
            <a:r>
              <a:rPr lang="es-ES" sz="1700" b="0" i="0" dirty="0">
                <a:solidFill>
                  <a:srgbClr val="1F1F1F"/>
                </a:solidFill>
                <a:effectLst/>
                <a:highlight>
                  <a:srgbClr val="FFFFFF"/>
                </a:highlight>
                <a:latin typeface="Google Sans"/>
              </a:rPr>
              <a:t> Distribución de R para diferentes plataformas, documentación, soporte a usuarios, etc.</a:t>
            </a:r>
          </a:p>
          <a:p>
            <a:pPr marL="1200150" lvl="2" indent="-285750" algn="just">
              <a:buFont typeface="Arial" panose="020B0604020202020204" pitchFamily="34" charset="0"/>
              <a:buChar char="•"/>
            </a:pPr>
            <a:r>
              <a:rPr lang="es-ES" sz="1700" b="1" i="0" dirty="0">
                <a:solidFill>
                  <a:srgbClr val="1F1F1F"/>
                </a:solidFill>
                <a:effectLst/>
                <a:highlight>
                  <a:srgbClr val="FFFFFF"/>
                </a:highlight>
                <a:latin typeface="Google Sans"/>
              </a:rPr>
              <a:t>Promoción del uso de R:</a:t>
            </a:r>
            <a:r>
              <a:rPr lang="es-ES" sz="1700" b="0" i="0" dirty="0">
                <a:solidFill>
                  <a:srgbClr val="1F1F1F"/>
                </a:solidFill>
                <a:effectLst/>
                <a:highlight>
                  <a:srgbClr val="FFFFFF"/>
                </a:highlight>
                <a:latin typeface="Google Sans"/>
              </a:rPr>
              <a:t> Organización de conferencias, talleres y otros eventos para fomentar la adopción de R.</a:t>
            </a:r>
          </a:p>
          <a:p>
            <a:pPr marL="1200150" lvl="2" indent="-285750" algn="just">
              <a:buFont typeface="Arial" panose="020B0604020202020204" pitchFamily="34" charset="0"/>
              <a:buChar char="•"/>
            </a:pPr>
            <a:r>
              <a:rPr lang="es-ES" sz="1700" b="1" i="0" dirty="0">
                <a:solidFill>
                  <a:srgbClr val="1F1F1F"/>
                </a:solidFill>
                <a:effectLst/>
                <a:highlight>
                  <a:srgbClr val="FFFFFF"/>
                </a:highlight>
                <a:latin typeface="Google Sans"/>
              </a:rPr>
              <a:t>Colaboración con la comunidad:</a:t>
            </a:r>
            <a:r>
              <a:rPr lang="es-ES" sz="1700" b="0" i="0" dirty="0">
                <a:solidFill>
                  <a:srgbClr val="1F1F1F"/>
                </a:solidFill>
                <a:effectLst/>
                <a:highlight>
                  <a:srgbClr val="FFFFFF"/>
                </a:highlight>
                <a:latin typeface="Google Sans"/>
              </a:rPr>
              <a:t> Facilitación de la participación de desarrolladores, usuarios y colaboradores en el proyecto R.</a:t>
            </a:r>
          </a:p>
          <a:p>
            <a:pPr marL="285750" indent="-285750" algn="just">
              <a:buFont typeface="Arial" panose="020B0604020202020204" pitchFamily="34" charset="0"/>
              <a:buChar char="•"/>
            </a:pPr>
            <a:r>
              <a:rPr lang="es-ES" sz="1700" b="1" i="0" dirty="0">
                <a:solidFill>
                  <a:srgbClr val="1F1F1F"/>
                </a:solidFill>
                <a:effectLst/>
                <a:highlight>
                  <a:srgbClr val="FFFFFF"/>
                </a:highlight>
                <a:latin typeface="Google Sans"/>
              </a:rPr>
              <a:t>CRAN (Comprehensive R Archive Network): </a:t>
            </a:r>
            <a:r>
              <a:rPr lang="es-ES" sz="1700" b="1" i="0" dirty="0">
                <a:solidFill>
                  <a:srgbClr val="1F1F1F"/>
                </a:solidFill>
                <a:effectLst/>
                <a:highlight>
                  <a:srgbClr val="FFFFFF"/>
                </a:highlight>
                <a:latin typeface="Google Sans"/>
                <a:hlinkClick r:id="rId3"/>
              </a:rPr>
              <a:t>https://cran.r-project.org/</a:t>
            </a:r>
            <a:r>
              <a:rPr lang="es-ES" sz="1700" b="1" i="0" dirty="0">
                <a:solidFill>
                  <a:srgbClr val="1F1F1F"/>
                </a:solidFill>
                <a:effectLst/>
                <a:highlight>
                  <a:srgbClr val="FFFFFF"/>
                </a:highlight>
                <a:latin typeface="Google Sans"/>
              </a:rPr>
              <a:t> </a:t>
            </a:r>
            <a:endParaRPr lang="es-ES" sz="1700" b="0" i="0" dirty="0">
              <a:solidFill>
                <a:srgbClr val="1F1F1F"/>
              </a:solidFill>
              <a:effectLst/>
              <a:highlight>
                <a:srgbClr val="FFFFFF"/>
              </a:highlight>
              <a:latin typeface="Google Sans"/>
            </a:endParaRPr>
          </a:p>
          <a:p>
            <a:pPr lvl="1" algn="just">
              <a:buFont typeface="Arial" panose="020B0604020202020204" pitchFamily="34" charset="0"/>
              <a:buChar char="•"/>
            </a:pPr>
            <a:r>
              <a:rPr lang="es-ES" sz="1700" b="1" i="0" dirty="0">
                <a:solidFill>
                  <a:srgbClr val="1F1F1F"/>
                </a:solidFill>
                <a:effectLst/>
                <a:highlight>
                  <a:srgbClr val="FFFFFF"/>
                </a:highlight>
                <a:latin typeface="Google Sans"/>
              </a:rPr>
              <a:t>Definición:</a:t>
            </a:r>
            <a:r>
              <a:rPr lang="es-ES" sz="1700" b="0" i="0" dirty="0">
                <a:solidFill>
                  <a:srgbClr val="1F1F1F"/>
                </a:solidFill>
                <a:effectLst/>
                <a:highlight>
                  <a:srgbClr val="FFFFFF"/>
                </a:highlight>
                <a:latin typeface="Google Sans"/>
              </a:rPr>
              <a:t> Es un repositorio centralizado de paquetes de R.</a:t>
            </a:r>
          </a:p>
          <a:p>
            <a:pPr lvl="1" algn="just">
              <a:buFont typeface="Arial" panose="020B0604020202020204" pitchFamily="34" charset="0"/>
              <a:buChar char="•"/>
            </a:pPr>
            <a:r>
              <a:rPr lang="es-ES" sz="1700" b="1" i="0" dirty="0">
                <a:solidFill>
                  <a:srgbClr val="1F1F1F"/>
                </a:solidFill>
                <a:effectLst/>
                <a:highlight>
                  <a:srgbClr val="FFFFFF"/>
                </a:highlight>
                <a:latin typeface="Google Sans"/>
              </a:rPr>
              <a:t>Alcance:</a:t>
            </a:r>
            <a:r>
              <a:rPr lang="es-ES" sz="1700" b="0" i="0" dirty="0">
                <a:solidFill>
                  <a:srgbClr val="1F1F1F"/>
                </a:solidFill>
                <a:effectLst/>
                <a:highlight>
                  <a:srgbClr val="FFFFFF"/>
                </a:highlight>
                <a:latin typeface="Google Sans"/>
              </a:rPr>
              <a:t> Se centra en la distribución y gestión de paquetes de R, incluyendo:</a:t>
            </a:r>
          </a:p>
          <a:p>
            <a:pPr marL="1200150" lvl="2" indent="-285750" algn="just">
              <a:buFont typeface="Arial" panose="020B0604020202020204" pitchFamily="34" charset="0"/>
              <a:buChar char="•"/>
            </a:pPr>
            <a:r>
              <a:rPr lang="es-ES" sz="1700" b="1" i="0" dirty="0">
                <a:solidFill>
                  <a:srgbClr val="1F1F1F"/>
                </a:solidFill>
                <a:effectLst/>
                <a:highlight>
                  <a:srgbClr val="FFFFFF"/>
                </a:highlight>
                <a:latin typeface="Google Sans"/>
              </a:rPr>
              <a:t>Alojamiento de paquetes:</a:t>
            </a:r>
            <a:r>
              <a:rPr lang="es-ES" sz="1700" b="0" i="0" dirty="0">
                <a:solidFill>
                  <a:srgbClr val="1F1F1F"/>
                </a:solidFill>
                <a:effectLst/>
                <a:highlight>
                  <a:srgbClr val="FFFFFF"/>
                </a:highlight>
                <a:latin typeface="Google Sans"/>
              </a:rPr>
              <a:t> CRAN proporciona un espacio para que los desarrolladores publiquen sus paquetes de R.</a:t>
            </a:r>
          </a:p>
          <a:p>
            <a:pPr marL="1200150" lvl="2" indent="-285750" algn="just">
              <a:buFont typeface="Arial" panose="020B0604020202020204" pitchFamily="34" charset="0"/>
              <a:buChar char="•"/>
            </a:pPr>
            <a:r>
              <a:rPr lang="es-ES" sz="1700" b="1" i="0" dirty="0">
                <a:solidFill>
                  <a:srgbClr val="1F1F1F"/>
                </a:solidFill>
                <a:effectLst/>
                <a:highlight>
                  <a:srgbClr val="FFFFFF"/>
                </a:highlight>
                <a:latin typeface="Google Sans"/>
              </a:rPr>
              <a:t>Revisión de paquetes:</a:t>
            </a:r>
            <a:r>
              <a:rPr lang="es-ES" sz="1700" b="0" i="0" dirty="0">
                <a:solidFill>
                  <a:srgbClr val="1F1F1F"/>
                </a:solidFill>
                <a:effectLst/>
                <a:highlight>
                  <a:srgbClr val="FFFFFF"/>
                </a:highlight>
                <a:latin typeface="Google Sans"/>
              </a:rPr>
              <a:t> Un equipo de expertos revisa los paquetes para garantizar su calidad y seguridad antes de ser publicados en CRAN.</a:t>
            </a:r>
          </a:p>
          <a:p>
            <a:pPr marL="1200150" lvl="2" indent="-285750" algn="just">
              <a:buFont typeface="Arial" panose="020B0604020202020204" pitchFamily="34" charset="0"/>
              <a:buChar char="•"/>
            </a:pPr>
            <a:r>
              <a:rPr lang="es-ES" sz="1700" b="1" i="0" dirty="0">
                <a:solidFill>
                  <a:srgbClr val="1F1F1F"/>
                </a:solidFill>
                <a:effectLst/>
                <a:highlight>
                  <a:srgbClr val="FFFFFF"/>
                </a:highlight>
                <a:latin typeface="Google Sans"/>
              </a:rPr>
              <a:t>Organización de paquetes:</a:t>
            </a:r>
            <a:r>
              <a:rPr lang="es-ES" sz="1700" b="0" i="0" dirty="0">
                <a:solidFill>
                  <a:srgbClr val="1F1F1F"/>
                </a:solidFill>
                <a:effectLst/>
                <a:highlight>
                  <a:srgbClr val="FFFFFF"/>
                </a:highlight>
                <a:latin typeface="Google Sans"/>
              </a:rPr>
              <a:t> CRAN clasifica y organiza los paquetes por categorías para facilitar su búsqueda.</a:t>
            </a:r>
          </a:p>
          <a:p>
            <a:pPr marL="1200150" lvl="2" indent="-285750" algn="just">
              <a:buFont typeface="Arial" panose="020B0604020202020204" pitchFamily="34" charset="0"/>
              <a:buChar char="•"/>
            </a:pPr>
            <a:r>
              <a:rPr lang="es-ES" sz="1700" b="1" i="0" dirty="0">
                <a:solidFill>
                  <a:srgbClr val="1F1F1F"/>
                </a:solidFill>
                <a:effectLst/>
                <a:highlight>
                  <a:srgbClr val="FFFFFF"/>
                </a:highlight>
                <a:latin typeface="Google Sans"/>
              </a:rPr>
              <a:t>Distribución de paquetes:</a:t>
            </a:r>
            <a:r>
              <a:rPr lang="es-ES" sz="1700" b="0" i="0" dirty="0">
                <a:solidFill>
                  <a:srgbClr val="1F1F1F"/>
                </a:solidFill>
                <a:effectLst/>
                <a:highlight>
                  <a:srgbClr val="FFFFFF"/>
                </a:highlight>
                <a:latin typeface="Google Sans"/>
              </a:rPr>
              <a:t> CRAN permite a los usuarios instalar paquetes directamente desde el repositorio.</a:t>
            </a:r>
          </a:p>
          <a:p>
            <a:pPr marL="285750" indent="-285750" algn="just">
              <a:lnSpc>
                <a:spcPct val="125000"/>
              </a:lnSpc>
              <a:buFont typeface="Arial" panose="020B0604020202020204" pitchFamily="34" charset="0"/>
              <a:buChar char="•"/>
            </a:pPr>
            <a:endParaRPr lang="es-ES" sz="1700" dirty="0">
              <a:latin typeface="Calibri" panose="020F0502020204030204" pitchFamily="34" charset="0"/>
              <a:cs typeface="Calibri" panose="020F0502020204030204" pitchFamily="34" charset="0"/>
            </a:endParaRPr>
          </a:p>
        </p:txBody>
      </p:sp>
      <p:sp>
        <p:nvSpPr>
          <p:cNvPr id="34" name="1 Rectángulo"/>
          <p:cNvSpPr/>
          <p:nvPr/>
        </p:nvSpPr>
        <p:spPr>
          <a:xfrm>
            <a:off x="551230" y="908650"/>
            <a:ext cx="7850386" cy="584775"/>
          </a:xfrm>
          <a:prstGeom prst="rect">
            <a:avLst/>
          </a:prstGeom>
        </p:spPr>
        <p:txBody>
          <a:bodyPr wrap="square">
            <a:spAutoFit/>
          </a:bodyPr>
          <a:lstStyle/>
          <a:p>
            <a:r>
              <a:rPr lang="es-ES" sz="3200" dirty="0">
                <a:solidFill>
                  <a:srgbClr val="0072CE"/>
                </a:solidFill>
                <a:latin typeface="Calibri" panose="020F0502020204030204" pitchFamily="34" charset="0"/>
                <a:cs typeface="Calibri" panose="020F0502020204030204" pitchFamily="34" charset="0"/>
              </a:rPr>
              <a:t>R Project vs. CRAN: Diferencias y definiciones</a:t>
            </a:r>
          </a:p>
        </p:txBody>
      </p:sp>
      <p:pic>
        <p:nvPicPr>
          <p:cNvPr id="3074" name="Picture 2" descr="CRAN Task Views">
            <a:extLst>
              <a:ext uri="{FF2B5EF4-FFF2-40B4-BE49-F238E27FC236}">
                <a16:creationId xmlns:a16="http://schemas.microsoft.com/office/drawing/2014/main" id="{71A14194-B269-3CDA-0A82-526B4E359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8510" y="138179"/>
            <a:ext cx="1594525" cy="159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597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partamentoNoticia_LKP_sc xmlns="http://schemas.microsoft.com/sharepoint/v3">8</DepartamentoNoticia_LKP_sc>
    <RoutingRuleDescription xmlns="http://schemas.microsoft.com/sharepoint/v3">Plantilla PWP per a les presentacions dels nostres docents als cursos.</RoutingRule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C4815A83BD824C93BB958F40CF64DE" ma:contentTypeVersion="5" ma:contentTypeDescription="Crea un document nou" ma:contentTypeScope="" ma:versionID="0a4d95f93f0186c496cc2075ca623b6a">
  <xsd:schema xmlns:xsd="http://www.w3.org/2001/XMLSchema" xmlns:xs="http://www.w3.org/2001/XMLSchema" xmlns:p="http://schemas.microsoft.com/office/2006/metadata/properties" xmlns:ns1="http://schemas.microsoft.com/sharepoint/v3" xmlns:ns2="130798d0-511a-4d3b-b07f-a1c302155d42" targetNamespace="http://schemas.microsoft.com/office/2006/metadata/properties" ma:root="true" ma:fieldsID="e4f6672eb8272750b75ab25b47142db1" ns1:_="" ns2:_="">
    <xsd:import namespace="http://schemas.microsoft.com/sharepoint/v3"/>
    <xsd:import namespace="130798d0-511a-4d3b-b07f-a1c302155d42"/>
    <xsd:element name="properties">
      <xsd:complexType>
        <xsd:sequence>
          <xsd:element name="documentManagement">
            <xsd:complexType>
              <xsd:all>
                <xsd:element ref="ns1:RoutingRuleDescription"/>
                <xsd:element ref="ns1:DepartamentoNoticia_LKP_sc" minOccurs="0"/>
                <xsd:element ref="ns2:Dept_x003a_T_x00ed_to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Descripció" ma:internalName="RoutingRuleDescription">
      <xsd:simpleType>
        <xsd:restriction base="dms:Text">
          <xsd:maxLength value="255"/>
        </xsd:restriction>
      </xsd:simpleType>
    </xsd:element>
    <xsd:element name="DepartamentoNoticia_LKP_sc" ma:index="9" nillable="true" ma:displayName="Dept" ma:description="Departament" ma:list="{5403D093-990A-4528-9751-A27B8EC05FF3}" ma:internalName="DepartamentoNoticia_LKP_sc" ma:readOnly="false" ma:showField="Title" ma:web="{d030872a-6739-4317-8d6c-277c3c44041f}">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130798d0-511a-4d3b-b07f-a1c302155d42" elementFormDefault="qualified">
    <xsd:import namespace="http://schemas.microsoft.com/office/2006/documentManagement/types"/>
    <xsd:import namespace="http://schemas.microsoft.com/office/infopath/2007/PartnerControls"/>
    <xsd:element name="Dept_x003a_T_x00ed_tol" ma:index="10" nillable="true" ma:displayName="Departament" ma:list="{5403D093-990A-4528-9751-A27B8EC05FF3}" ma:internalName="Dept_x003a_T_x00ed_tol" ma:readOnly="true" ma:showField="Title" ma:web="d030872a-6739-4317-8d6c-277c3c44041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FE4A9-5D86-497B-8153-AAB11DB61D3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130798d0-511a-4d3b-b07f-a1c302155d42"/>
    <ds:schemaRef ds:uri="http://schemas.microsoft.com/sharepoint/v3"/>
    <ds:schemaRef ds:uri="http://purl.org/dc/dcmitype/"/>
  </ds:schemaRefs>
</ds:datastoreItem>
</file>

<file path=customXml/itemProps2.xml><?xml version="1.0" encoding="utf-8"?>
<ds:datastoreItem xmlns:ds="http://schemas.openxmlformats.org/officeDocument/2006/customXml" ds:itemID="{DAE5DEB7-8EDE-406B-BB0C-9C4D67C7FE1E}">
  <ds:schemaRefs>
    <ds:schemaRef ds:uri="http://schemas.microsoft.com/sharepoint/v3/contenttype/forms"/>
  </ds:schemaRefs>
</ds:datastoreItem>
</file>

<file path=customXml/itemProps3.xml><?xml version="1.0" encoding="utf-8"?>
<ds:datastoreItem xmlns:ds="http://schemas.openxmlformats.org/officeDocument/2006/customXml" ds:itemID="{D181E107-5D91-43B5-AF52-D2386EBDB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0798d0-511a-4d3b-b07f-a1c302155d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4462</TotalTime>
  <Words>3486</Words>
  <Application>Microsoft Office PowerPoint</Application>
  <PresentationFormat>Pantalla panoràmica</PresentationFormat>
  <Paragraphs>261</Paragraphs>
  <Slides>21</Slides>
  <Notes>0</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21</vt:i4>
      </vt:variant>
    </vt:vector>
  </HeadingPairs>
  <TitlesOfParts>
    <vt:vector size="26" baseType="lpstr">
      <vt:lpstr>Arial</vt:lpstr>
      <vt:lpstr>Calibri</vt:lpstr>
      <vt:lpstr>Google Sans</vt:lpstr>
      <vt:lpstr>Helvetica Neue</vt:lpstr>
      <vt:lpstr>Tema de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PWP per a les presentacions docents</dc:title>
  <dc:creator>Carles Garcia Altés</dc:creator>
  <cp:lastModifiedBy>Antonio Monleon Getino</cp:lastModifiedBy>
  <cp:revision>200</cp:revision>
  <dcterms:created xsi:type="dcterms:W3CDTF">2014-12-18T10:05:54Z</dcterms:created>
  <dcterms:modified xsi:type="dcterms:W3CDTF">2024-04-22T11:45:54Z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0x010100F4C4815A83BD824C93BB958F40CF64DE</vt:lpwstr>
  </property>
</Properties>
</file>