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10" r:id="rId5"/>
    <p:sldId id="287" r:id="rId6"/>
    <p:sldId id="298" r:id="rId7"/>
    <p:sldId id="301" r:id="rId8"/>
    <p:sldId id="311" r:id="rId9"/>
    <p:sldId id="325" r:id="rId10"/>
    <p:sldId id="326" r:id="rId11"/>
    <p:sldId id="328" r:id="rId12"/>
    <p:sldId id="329" r:id="rId13"/>
    <p:sldId id="330" r:id="rId14"/>
    <p:sldId id="327" r:id="rId15"/>
    <p:sldId id="324" r:id="rId16"/>
    <p:sldId id="302" r:id="rId17"/>
    <p:sldId id="279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F81BD"/>
    <a:srgbClr val="0072CE"/>
    <a:srgbClr val="F54257"/>
    <a:srgbClr val="F6B511"/>
    <a:srgbClr val="CCE3F5"/>
    <a:srgbClr val="DDF0FF"/>
    <a:srgbClr val="FFFFFF"/>
    <a:srgbClr val="0066FF"/>
    <a:srgbClr val="78B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3378" y="720"/>
      </p:cViewPr>
      <p:guideLst>
        <p:guide orient="horz" pos="663"/>
        <p:guide pos="529"/>
        <p:guide orient="horz" pos="1026"/>
        <p:guide pos="7242"/>
        <p:guide pos="3840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C3D9-1DCB-4224-B632-E5CDF1D417BF}" type="datetimeFigureOut">
              <a:rPr lang="ca-ES" smtClean="0"/>
              <a:t>26/4/2024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69C39-07A5-4F11-B35D-EA97FB50905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63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9088" r="-231" b="19433"/>
          <a:stretch/>
        </p:blipFill>
        <p:spPr>
          <a:xfrm>
            <a:off x="3321" y="832409"/>
            <a:ext cx="12216388" cy="6025591"/>
          </a:xfrm>
          <a:prstGeom prst="rect">
            <a:avLst/>
          </a:prstGeom>
        </p:spPr>
      </p:pic>
      <p:sp>
        <p:nvSpPr>
          <p:cNvPr id="14" name="Entrada manual 5"/>
          <p:cNvSpPr/>
          <p:nvPr userDrawn="1"/>
        </p:nvSpPr>
        <p:spPr>
          <a:xfrm flipH="1" flipV="1">
            <a:off x="-15636" y="832409"/>
            <a:ext cx="6616059" cy="50449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80 w 10000"/>
              <a:gd name="connsiteY0" fmla="*/ 5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80 w 10000"/>
              <a:gd name="connsiteY4" fmla="*/ 5200 h 10000"/>
              <a:gd name="connsiteX0" fmla="*/ 43 w 10000"/>
              <a:gd name="connsiteY0" fmla="*/ 357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3578 h 10000"/>
              <a:gd name="connsiteX0" fmla="*/ 43 w 10000"/>
              <a:gd name="connsiteY0" fmla="*/ 1841 h 8263"/>
              <a:gd name="connsiteX1" fmla="*/ 10000 w 10000"/>
              <a:gd name="connsiteY1" fmla="*/ 0 h 8263"/>
              <a:gd name="connsiteX2" fmla="*/ 10000 w 10000"/>
              <a:gd name="connsiteY2" fmla="*/ 8263 h 8263"/>
              <a:gd name="connsiteX3" fmla="*/ 0 w 10000"/>
              <a:gd name="connsiteY3" fmla="*/ 8263 h 8263"/>
              <a:gd name="connsiteX4" fmla="*/ 43 w 10000"/>
              <a:gd name="connsiteY4" fmla="*/ 1841 h 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263">
                <a:moveTo>
                  <a:pt x="43" y="1841"/>
                </a:moveTo>
                <a:lnTo>
                  <a:pt x="10000" y="0"/>
                </a:lnTo>
                <a:lnTo>
                  <a:pt x="10000" y="8263"/>
                </a:lnTo>
                <a:lnTo>
                  <a:pt x="0" y="8263"/>
                </a:lnTo>
                <a:cubicBezTo>
                  <a:pt x="14" y="6122"/>
                  <a:pt x="29" y="3982"/>
                  <a:pt x="43" y="1841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79000">
                <a:schemeClr val="tx1">
                  <a:alpha val="0"/>
                  <a:lumMod val="45000"/>
                  <a:lumOff val="5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  <p:sp>
        <p:nvSpPr>
          <p:cNvPr id="9" name="8 Rectángulo"/>
          <p:cNvSpPr/>
          <p:nvPr userDrawn="1"/>
        </p:nvSpPr>
        <p:spPr>
          <a:xfrm>
            <a:off x="8112280" y="-1827730"/>
            <a:ext cx="263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ca-ES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IL3</a:t>
            </a:r>
            <a:r>
              <a:rPr lang="ca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" y="145531"/>
            <a:ext cx="6264870" cy="662366"/>
          </a:xfrm>
          <a:prstGeom prst="rect">
            <a:avLst/>
          </a:prstGeom>
        </p:spPr>
      </p:pic>
      <p:sp>
        <p:nvSpPr>
          <p:cNvPr id="12" name="Entrada manual 5"/>
          <p:cNvSpPr/>
          <p:nvPr userDrawn="1"/>
        </p:nvSpPr>
        <p:spPr>
          <a:xfrm flipH="1" flipV="1">
            <a:off x="-15989" y="832410"/>
            <a:ext cx="6616059" cy="50449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880 w 10000"/>
              <a:gd name="connsiteY0" fmla="*/ 52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80 w 10000"/>
              <a:gd name="connsiteY4" fmla="*/ 5200 h 10000"/>
              <a:gd name="connsiteX0" fmla="*/ 43 w 10000"/>
              <a:gd name="connsiteY0" fmla="*/ 357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3 w 10000"/>
              <a:gd name="connsiteY4" fmla="*/ 3578 h 10000"/>
              <a:gd name="connsiteX0" fmla="*/ 43 w 10000"/>
              <a:gd name="connsiteY0" fmla="*/ 1841 h 8263"/>
              <a:gd name="connsiteX1" fmla="*/ 10000 w 10000"/>
              <a:gd name="connsiteY1" fmla="*/ 0 h 8263"/>
              <a:gd name="connsiteX2" fmla="*/ 10000 w 10000"/>
              <a:gd name="connsiteY2" fmla="*/ 8263 h 8263"/>
              <a:gd name="connsiteX3" fmla="*/ 0 w 10000"/>
              <a:gd name="connsiteY3" fmla="*/ 8263 h 8263"/>
              <a:gd name="connsiteX4" fmla="*/ 43 w 10000"/>
              <a:gd name="connsiteY4" fmla="*/ 1841 h 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8263">
                <a:moveTo>
                  <a:pt x="43" y="1841"/>
                </a:moveTo>
                <a:lnTo>
                  <a:pt x="10000" y="0"/>
                </a:lnTo>
                <a:lnTo>
                  <a:pt x="10000" y="8263"/>
                </a:lnTo>
                <a:lnTo>
                  <a:pt x="0" y="8263"/>
                </a:lnTo>
                <a:cubicBezTo>
                  <a:pt x="14" y="6122"/>
                  <a:pt x="29" y="3982"/>
                  <a:pt x="43" y="1841"/>
                </a:cubicBezTo>
                <a:close/>
              </a:path>
            </a:pathLst>
          </a:custGeom>
          <a:solidFill>
            <a:srgbClr val="006ED1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</p:spTree>
    <p:extLst>
      <p:ext uri="{BB962C8B-B14F-4D97-AF65-F5344CB8AC3E}">
        <p14:creationId xmlns:p14="http://schemas.microsoft.com/office/powerpoint/2010/main" val="9169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9" y="116540"/>
            <a:ext cx="5544771" cy="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E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764630"/>
            <a:ext cx="12192000" cy="6113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9" y="116540"/>
            <a:ext cx="5544771" cy="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90" y="3068951"/>
            <a:ext cx="7489040" cy="8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onleong@ub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4ds.had.co.nz/wrangle-intro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reom.github.io/est-computacional-2019/r-primeros-pasos.htm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4ds.had.co.nz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hbsabafaculty/ids_book/" TargetMode="External"/><Relationship Id="rId2" Type="http://schemas.openxmlformats.org/officeDocument/2006/relationships/hyperlink" Target="http://biost3.bio.ub.edu/html/posgrado_data_sci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4ds.had.co.nz/index.html" TargetMode="External"/><Relationship Id="rId5" Type="http://schemas.openxmlformats.org/officeDocument/2006/relationships/hyperlink" Target="https://cran.r-project.org/web/packages/" TargetMode="External"/><Relationship Id="rId4" Type="http://schemas.openxmlformats.org/officeDocument/2006/relationships/hyperlink" Target="https://moderndive.com/1-getting-starte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ran.r-project.org/bin/macosx/RMacOSX-FAQ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uv.es/vcoll/conceptos-basicos.html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cran.r-project.org/doc/contrib/rdebuts_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v.es/conesa/CursoR/material/handout-sesion2.pdf" TargetMode="External"/><Relationship Id="rId5" Type="http://schemas.openxmlformats.org/officeDocument/2006/relationships/hyperlink" Target="https://diposit.ub.edu/dspace/bitstream/2445/301/1/157.pdf" TargetMode="External"/><Relationship Id="rId4" Type="http://schemas.openxmlformats.org/officeDocument/2006/relationships/hyperlink" Target="https://rafalab.dfci.harvard.edu/dslibro/r-basics.html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ules32.github.io/2016-07-12-Oxford/dplyr_tidyr/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m.youtube.com/watch?v=oXImkptBpq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studio.com/wp-content/uploads/2015/02/data-wrangling-cheatsheet.pdf" TargetMode="External"/><Relationship Id="rId5" Type="http://schemas.openxmlformats.org/officeDocument/2006/relationships/hyperlink" Target="https://r4ds.had.co.nz/" TargetMode="External"/><Relationship Id="rId4" Type="http://schemas.openxmlformats.org/officeDocument/2006/relationships/hyperlink" Target="https://data03.medium.com/data-wrangling-with-dplyr-update-2023-4bee0ef40d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studio.com/wp-content/uploads/2015/02/data-wrangling-cheatshe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4ds.had.co.nz/wrangle-intro.html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9227" y="1450084"/>
            <a:ext cx="5366773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Lenguaje de programación R-II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5250" y="2852920"/>
            <a:ext cx="4536630" cy="23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Toni Monleón-Getino</a:t>
            </a:r>
          </a:p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amonleong@ub.edu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Profesor Titular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Secció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 Estadística</a:t>
            </a:r>
          </a:p>
          <a:p>
            <a:pPr>
              <a:lnSpc>
                <a:spcPts val="3500"/>
              </a:lnSpc>
            </a:pPr>
            <a:r>
              <a:rPr lang="es-E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Universitat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Barcelona</a:t>
            </a:r>
          </a:p>
        </p:txBody>
      </p:sp>
    </p:spTree>
    <p:extLst>
      <p:ext uri="{BB962C8B-B14F-4D97-AF65-F5344CB8AC3E}">
        <p14:creationId xmlns:p14="http://schemas.microsoft.com/office/powerpoint/2010/main" val="2078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Rectángulo"/>
          <p:cNvSpPr/>
          <p:nvPr/>
        </p:nvSpPr>
        <p:spPr>
          <a:xfrm>
            <a:off x="738365" y="936622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s-ES" sz="3200" dirty="0" err="1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Wrangling</a:t>
            </a:r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librerías</a:t>
            </a:r>
          </a:p>
        </p:txBody>
      </p:sp>
      <p:pic>
        <p:nvPicPr>
          <p:cNvPr id="2055" name="Picture 7" descr="https://d33wubrfki0l68.cloudfront.net/e3f9e555d0035731c04642ceb58a03fb84b98a7d/4f070/diagrams/data-science-wrangle.png">
            <a:extLst>
              <a:ext uri="{FF2B5EF4-FFF2-40B4-BE49-F238E27FC236}">
                <a16:creationId xmlns:a16="http://schemas.microsoft.com/office/drawing/2014/main" id="{1D6848C5-1996-47D5-B203-0BB19963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50" y="946999"/>
            <a:ext cx="4177426" cy="15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6AB909-5457-4648-8CD6-BAB1087E5451}"/>
              </a:ext>
            </a:extLst>
          </p:cNvPr>
          <p:cNvSpPr/>
          <p:nvPr/>
        </p:nvSpPr>
        <p:spPr>
          <a:xfrm>
            <a:off x="7896250" y="536864"/>
            <a:ext cx="417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https://r4ds.had.co.nz/wrangle-intro.html</a:t>
            </a:r>
            <a:r>
              <a:rPr lang="es-ES" dirty="0"/>
              <a:t> </a:t>
            </a:r>
          </a:p>
        </p:txBody>
      </p:sp>
      <p:pic>
        <p:nvPicPr>
          <p:cNvPr id="4098" name="Picture 2" descr="Tidyverse data wrangling | Introduction to R - ARCHIVED">
            <a:extLst>
              <a:ext uri="{FF2B5EF4-FFF2-40B4-BE49-F238E27FC236}">
                <a16:creationId xmlns:a16="http://schemas.microsoft.com/office/drawing/2014/main" id="{40B97EE2-8C70-4C6B-9E26-D6807D77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0" y="2493716"/>
            <a:ext cx="3881530" cy="3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.1 R: primeros pasos | Estadística Computacional">
            <a:extLst>
              <a:ext uri="{FF2B5EF4-FFF2-40B4-BE49-F238E27FC236}">
                <a16:creationId xmlns:a16="http://schemas.microsoft.com/office/drawing/2014/main" id="{E6B0FC06-473D-40FD-ACE3-669DC48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20" y="2661643"/>
            <a:ext cx="6105342" cy="32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585B88-68E4-424C-B325-D6B22E01F89F}"/>
              </a:ext>
            </a:extLst>
          </p:cNvPr>
          <p:cNvSpPr/>
          <p:nvPr/>
        </p:nvSpPr>
        <p:spPr>
          <a:xfrm>
            <a:off x="5540751" y="59979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6"/>
              </a:rPr>
              <a:t>https://tereom.github.io/est-computacional-2019/r-primeros-pasos.html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20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E08F76-3E71-99E2-10F7-345B6B59CDAB}"/>
              </a:ext>
            </a:extLst>
          </p:cNvPr>
          <p:cNvSpPr txBox="1"/>
          <p:nvPr/>
        </p:nvSpPr>
        <p:spPr>
          <a:xfrm>
            <a:off x="890981" y="1151759"/>
            <a:ext cx="1041003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Ejercicios</a:t>
            </a:r>
            <a:r>
              <a:rPr lang="en-US" dirty="0"/>
              <a:t>: R for data Science</a:t>
            </a:r>
            <a:endParaRPr lang="en-US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endParaRPr lang="en-US" dirty="0"/>
          </a:p>
          <a:p>
            <a:r>
              <a:rPr lang="en-US" dirty="0">
                <a:hlinkClick r:id="rId2"/>
              </a:rPr>
              <a:t>https://r4ds.had.co.nz/index.html</a:t>
            </a:r>
            <a:endParaRPr lang="en-US" dirty="0"/>
          </a:p>
        </p:txBody>
      </p:sp>
      <p:pic>
        <p:nvPicPr>
          <p:cNvPr id="1026" name="Picture 2" descr="En Savoir Plus Et Obtenir Plus De Détails Et Des Informations  Supplémentaires D'info Help Desk Banque D'Images et Photos Libres De  Droits. Image 33903475">
            <a:extLst>
              <a:ext uri="{FF2B5EF4-FFF2-40B4-BE49-F238E27FC236}">
                <a16:creationId xmlns:a16="http://schemas.microsoft.com/office/drawing/2014/main" id="{BD6C49D1-C30C-28BC-D356-4D498DF3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90" y="188550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56E895EB-E22E-4681-9267-6AB9C6A7D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16" t="29000" r="74216" b="14999"/>
          <a:stretch/>
        </p:blipFill>
        <p:spPr>
          <a:xfrm>
            <a:off x="5091141" y="2402455"/>
            <a:ext cx="2009718" cy="4251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4" name="Picture 2" descr="Buy from amazon">
            <a:extLst>
              <a:ext uri="{FF2B5EF4-FFF2-40B4-BE49-F238E27FC236}">
                <a16:creationId xmlns:a16="http://schemas.microsoft.com/office/drawing/2014/main" id="{FBFE821E-7A34-4929-ADED-0E31F15C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00" y="2420859"/>
            <a:ext cx="2880400" cy="43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2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mos a practicar!. . estoyestamos estásestáis estáestán. - ppt descargar">
            <a:extLst>
              <a:ext uri="{FF2B5EF4-FFF2-40B4-BE49-F238E27FC236}">
                <a16:creationId xmlns:a16="http://schemas.microsoft.com/office/drawing/2014/main" id="{17A366F2-16EE-7EDC-BE75-FA0D0CDC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90" y="1772770"/>
            <a:ext cx="4968690" cy="37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1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71330" y="3068950"/>
            <a:ext cx="943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indent="-4763" algn="ctr"/>
            <a:r>
              <a:rPr lang="es-ES" sz="6000" dirty="0">
                <a:solidFill>
                  <a:schemeClr val="bg1"/>
                </a:solidFill>
              </a:rPr>
              <a:t>Muchas gracias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07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1 Rectángulo"/>
          <p:cNvSpPr/>
          <p:nvPr/>
        </p:nvSpPr>
        <p:spPr>
          <a:xfrm>
            <a:off x="839788" y="1044000"/>
            <a:ext cx="1899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1055300" y="1988800"/>
            <a:ext cx="655291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2CE"/>
              </a:buClr>
              <a:buFont typeface="+mj-lt"/>
              <a:buAutoNum type="arabicPeriod"/>
            </a:pPr>
            <a:r>
              <a:rPr lang="es-ES" sz="2800" dirty="0"/>
              <a:t>Objetivos, material, introducción</a:t>
            </a:r>
          </a:p>
          <a:p>
            <a:pPr marL="342900" indent="-342900">
              <a:lnSpc>
                <a:spcPct val="150000"/>
              </a:lnSpc>
              <a:buClr>
                <a:srgbClr val="0072CE"/>
              </a:buClr>
              <a:buFont typeface="+mj-lt"/>
              <a:buAutoNum type="arabicPeriod"/>
            </a:pPr>
            <a:r>
              <a:rPr lang="es-ES" sz="2800" dirty="0"/>
              <a:t>Manejar datos (</a:t>
            </a:r>
            <a:r>
              <a:rPr lang="es-ES" sz="2800" dirty="0" err="1"/>
              <a:t>Datawrangling</a:t>
            </a:r>
            <a:r>
              <a:rPr lang="es-ES" sz="2800" dirty="0"/>
              <a:t>) y visualizar datos mediante gráficos.</a:t>
            </a:r>
          </a:p>
          <a:p>
            <a:pPr marL="342900" indent="-342900">
              <a:lnSpc>
                <a:spcPct val="150000"/>
              </a:lnSpc>
              <a:buClr>
                <a:srgbClr val="0072CE"/>
              </a:buClr>
              <a:buFont typeface="+mj-lt"/>
              <a:buAutoNum type="arabicPeriod"/>
            </a:pPr>
            <a:r>
              <a:rPr lang="es-ES" sz="2800" dirty="0"/>
              <a:t>Funciones, programación y paquetes (librerías)</a:t>
            </a:r>
          </a:p>
        </p:txBody>
      </p:sp>
      <p:pic>
        <p:nvPicPr>
          <p:cNvPr id="1028" name="Picture 4" descr="R">
            <a:extLst>
              <a:ext uri="{FF2B5EF4-FFF2-40B4-BE49-F238E27FC236}">
                <a16:creationId xmlns:a16="http://schemas.microsoft.com/office/drawing/2014/main" id="{ACB8DD62-257B-40EF-B72B-3E8E15E4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40" y="1844780"/>
            <a:ext cx="3809561" cy="29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5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837616" y="1055205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839270" y="1844054"/>
            <a:ext cx="5215379" cy="1070450"/>
            <a:chOff x="5687154" y="1268699"/>
            <a:chExt cx="5207172" cy="1070450"/>
          </a:xfrm>
        </p:grpSpPr>
        <p:sp>
          <p:nvSpPr>
            <p:cNvPr id="14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rgbClr val="007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+mj-lt"/>
                </a:rPr>
                <a:t>1</a:t>
              </a:r>
            </a:p>
          </p:txBody>
        </p:sp>
        <p:cxnSp>
          <p:nvCxnSpPr>
            <p:cNvPr id="15" name="Conector recto 14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rgbClr val="0072CE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 Rectángulo"/>
            <p:cNvSpPr/>
            <p:nvPr/>
          </p:nvSpPr>
          <p:spPr>
            <a:xfrm>
              <a:off x="6179758" y="1474534"/>
              <a:ext cx="47145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s-ES" sz="2400" dirty="0">
                  <a:latin typeface="+mj-lt"/>
                </a:rPr>
                <a:t>Manejo del programa R.</a:t>
              </a:r>
              <a:endParaRPr lang="es-E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39270" y="3441219"/>
            <a:ext cx="5215379" cy="1070450"/>
            <a:chOff x="5687154" y="1268699"/>
            <a:chExt cx="5207172" cy="1070450"/>
          </a:xfrm>
        </p:grpSpPr>
        <p:sp>
          <p:nvSpPr>
            <p:cNvPr id="34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+mj-lt"/>
                </a:rPr>
                <a:t>2</a:t>
              </a:r>
            </a:p>
          </p:txBody>
        </p:sp>
        <p:cxnSp>
          <p:nvCxnSpPr>
            <p:cNvPr id="35" name="Conector recto 34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5 Rectángulo"/>
            <p:cNvSpPr/>
            <p:nvPr/>
          </p:nvSpPr>
          <p:spPr>
            <a:xfrm>
              <a:off x="6179758" y="1474534"/>
              <a:ext cx="47145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s-ES" sz="2400" dirty="0">
                  <a:latin typeface="+mj-lt"/>
                </a:rPr>
                <a:t>Uso de ejemplos de Data </a:t>
              </a:r>
              <a:r>
                <a:rPr lang="es-ES" sz="2400" dirty="0" err="1">
                  <a:latin typeface="+mj-lt"/>
                </a:rPr>
                <a:t>Science</a:t>
              </a:r>
              <a:r>
                <a:rPr lang="es-ES" sz="2400" dirty="0">
                  <a:latin typeface="+mj-lt"/>
                </a:rPr>
                <a:t> en R.</a:t>
              </a:r>
              <a:endParaRPr lang="es-E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839270" y="4950324"/>
            <a:ext cx="5256730" cy="1406164"/>
            <a:chOff x="5687154" y="1268699"/>
            <a:chExt cx="5248458" cy="1406164"/>
          </a:xfrm>
        </p:grpSpPr>
        <p:sp>
          <p:nvSpPr>
            <p:cNvPr id="38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+mj-lt"/>
                </a:rPr>
                <a:t>3</a:t>
              </a:r>
            </a:p>
          </p:txBody>
        </p:sp>
        <p:cxnSp>
          <p:nvCxnSpPr>
            <p:cNvPr id="39" name="Conector recto 38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rgbClr val="F6B51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5 Rectángulo"/>
            <p:cNvSpPr/>
            <p:nvPr/>
          </p:nvSpPr>
          <p:spPr>
            <a:xfrm>
              <a:off x="6179758" y="1474534"/>
              <a:ext cx="47558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s-ES" sz="2400" dirty="0"/>
                <a:t>Conocer cómo puede ejecutarse código R en diferentes entornos (R, </a:t>
              </a:r>
              <a:r>
                <a:rPr lang="es-ES" sz="2400" dirty="0" err="1"/>
                <a:t>Rstudio</a:t>
              </a:r>
              <a:r>
                <a:rPr lang="es-ES" sz="2400" dirty="0"/>
                <a:t>, </a:t>
              </a:r>
              <a:r>
                <a:rPr lang="es-ES" sz="2400" dirty="0" err="1"/>
                <a:t>colab</a:t>
              </a:r>
              <a:r>
                <a:rPr lang="es-ES" sz="2400" dirty="0"/>
                <a:t>)</a:t>
              </a:r>
              <a:r>
                <a:rPr lang="es-ES" sz="2400" dirty="0">
                  <a:latin typeface="+mj-lt"/>
                </a:rPr>
                <a:t>.</a:t>
              </a:r>
              <a:endParaRPr lang="es-E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6096000" y="1859308"/>
            <a:ext cx="5400675" cy="1406164"/>
            <a:chOff x="5687154" y="1268699"/>
            <a:chExt cx="5207172" cy="1406164"/>
          </a:xfrm>
        </p:grpSpPr>
        <p:sp>
          <p:nvSpPr>
            <p:cNvPr id="42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rgbClr val="F54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+mj-lt"/>
                </a:rPr>
                <a:t>3</a:t>
              </a:r>
            </a:p>
          </p:txBody>
        </p:sp>
        <p:cxnSp>
          <p:nvCxnSpPr>
            <p:cNvPr id="43" name="Conector recto 42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rgbClr val="F54257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5 Rectángulo"/>
            <p:cNvSpPr/>
            <p:nvPr/>
          </p:nvSpPr>
          <p:spPr>
            <a:xfrm>
              <a:off x="6179758" y="1474534"/>
              <a:ext cx="47145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s-ES" sz="2400" dirty="0"/>
                <a:t>Saber manejar datos, realizar análisis estadísticos, gráficos y funciones mediante R.</a:t>
              </a:r>
              <a:endParaRPr lang="es-E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096000" y="3429000"/>
            <a:ext cx="5400675" cy="1113937"/>
            <a:chOff x="5687154" y="1268699"/>
            <a:chExt cx="5207172" cy="1070450"/>
          </a:xfrm>
        </p:grpSpPr>
        <p:sp>
          <p:nvSpPr>
            <p:cNvPr id="46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+mj-lt"/>
                </a:rPr>
                <a:t>5</a:t>
              </a:r>
            </a:p>
          </p:txBody>
        </p:sp>
        <p:cxnSp>
          <p:nvCxnSpPr>
            <p:cNvPr id="47" name="Conector recto 46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5 Rectángulo"/>
            <p:cNvSpPr/>
            <p:nvPr/>
          </p:nvSpPr>
          <p:spPr>
            <a:xfrm>
              <a:off x="6179758" y="1474534"/>
              <a:ext cx="4714568" cy="443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s-ES" sz="2400" dirty="0"/>
                <a:t>Saber programar en R</a:t>
              </a:r>
              <a:r>
                <a:rPr lang="es-ES" sz="2400" dirty="0">
                  <a:latin typeface="+mj-lt"/>
                </a:rPr>
                <a:t>.</a:t>
              </a:r>
              <a:endParaRPr lang="es-E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118564" y="4950324"/>
            <a:ext cx="5378111" cy="1070450"/>
            <a:chOff x="5687154" y="1268699"/>
            <a:chExt cx="5369648" cy="1070450"/>
          </a:xfrm>
        </p:grpSpPr>
        <p:sp>
          <p:nvSpPr>
            <p:cNvPr id="50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>
                  <a:latin typeface="+mj-lt"/>
                </a:rPr>
                <a:t>6</a:t>
              </a:r>
            </a:p>
          </p:txBody>
        </p:sp>
        <p:cxnSp>
          <p:nvCxnSpPr>
            <p:cNvPr id="51" name="Conector recto 50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chemeClr val="accent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 Rectángulo"/>
            <p:cNvSpPr/>
            <p:nvPr/>
          </p:nvSpPr>
          <p:spPr>
            <a:xfrm>
              <a:off x="6179758" y="1474534"/>
              <a:ext cx="48770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es-ES" sz="2400" dirty="0">
                  <a:latin typeface="+mj-lt"/>
                </a:rPr>
                <a:t>Saber crear librerías en R.</a:t>
              </a:r>
              <a:endParaRPr lang="es-E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C080B8-9BAE-499B-AA1C-98C0B8C8172F}"/>
              </a:ext>
            </a:extLst>
          </p:cNvPr>
          <p:cNvSpPr/>
          <p:nvPr/>
        </p:nvSpPr>
        <p:spPr>
          <a:xfrm>
            <a:off x="5879970" y="1700760"/>
            <a:ext cx="5688785" cy="4536630"/>
          </a:xfrm>
          <a:prstGeom prst="rect">
            <a:avLst/>
          </a:prstGeom>
          <a:solidFill>
            <a:srgbClr val="4F81BD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41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8786" y="1055370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para las Prácticas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834644" y="1668468"/>
            <a:ext cx="10662031" cy="908375"/>
            <a:chOff x="951223" y="1668468"/>
            <a:chExt cx="10662031" cy="908375"/>
          </a:xfrm>
        </p:grpSpPr>
        <p:sp>
          <p:nvSpPr>
            <p:cNvPr id="6" name="Rectángulo redondeado 5"/>
            <p:cNvSpPr/>
            <p:nvPr/>
          </p:nvSpPr>
          <p:spPr>
            <a:xfrm>
              <a:off x="1387910" y="1668468"/>
              <a:ext cx="10225344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dirty="0">
                  <a:solidFill>
                    <a:schemeClr val="tx1"/>
                  </a:solidFill>
                  <a:hlinkClick r:id="rId2"/>
                </a:rPr>
                <a:t>http://biost3.bio.ub.edu/html/posgrado_data_science/</a:t>
              </a:r>
              <a:r>
                <a:rPr lang="es-ES" sz="2000" dirty="0">
                  <a:solidFill>
                    <a:schemeClr val="tx1"/>
                  </a:solidFill>
                </a:rPr>
                <a:t>  </a:t>
              </a: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951223" y="1866495"/>
              <a:ext cx="446325" cy="446325"/>
              <a:chOff x="946646" y="1980174"/>
              <a:chExt cx="446325" cy="446325"/>
            </a:xfrm>
          </p:grpSpPr>
          <p:sp>
            <p:nvSpPr>
              <p:cNvPr id="26" name="Google Shape;455;p40"/>
              <p:cNvSpPr/>
              <p:nvPr/>
            </p:nvSpPr>
            <p:spPr>
              <a:xfrm rot="8100000">
                <a:off x="946646" y="1980174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007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1061793" y="2018670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834643" y="4651059"/>
            <a:ext cx="10662032" cy="908375"/>
            <a:chOff x="914558" y="2688506"/>
            <a:chExt cx="10662032" cy="908375"/>
          </a:xfrm>
        </p:grpSpPr>
        <p:sp>
          <p:nvSpPr>
            <p:cNvPr id="11" name="Rectángulo redondeado 10"/>
            <p:cNvSpPr/>
            <p:nvPr/>
          </p:nvSpPr>
          <p:spPr>
            <a:xfrm>
              <a:off x="1351245" y="2688506"/>
              <a:ext cx="10225345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dirty="0">
                  <a:solidFill>
                    <a:schemeClr val="tx1"/>
                  </a:solidFill>
                </a:rPr>
                <a:t>R </a:t>
              </a:r>
              <a:r>
                <a:rPr lang="es-ES" sz="2000" dirty="0" err="1">
                  <a:solidFill>
                    <a:schemeClr val="tx1"/>
                  </a:solidFill>
                </a:rPr>
                <a:t>for</a:t>
              </a:r>
              <a:r>
                <a:rPr lang="es-ES" sz="2000" dirty="0">
                  <a:solidFill>
                    <a:schemeClr val="tx1"/>
                  </a:solidFill>
                </a:rPr>
                <a:t> managers:  </a:t>
              </a:r>
              <a:r>
                <a:rPr lang="es-ES" sz="2000" dirty="0">
                  <a:solidFill>
                    <a:schemeClr val="tx1"/>
                  </a:solidFill>
                  <a:hlinkClick r:id="rId3"/>
                </a:rPr>
                <a:t>https://bookdown.org/hbsabafaculty/ids_book/</a:t>
              </a:r>
              <a:r>
                <a:rPr lang="es-ES" sz="20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914558" y="2943657"/>
              <a:ext cx="446325" cy="446325"/>
              <a:chOff x="909982" y="1976037"/>
              <a:chExt cx="446325" cy="446325"/>
            </a:xfrm>
          </p:grpSpPr>
          <p:sp>
            <p:nvSpPr>
              <p:cNvPr id="29" name="Google Shape;455;p40"/>
              <p:cNvSpPr/>
              <p:nvPr/>
            </p:nvSpPr>
            <p:spPr>
              <a:xfrm rot="8100000">
                <a:off x="909982" y="1976037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1025129" y="2014533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4" name="Grupo 33"/>
          <p:cNvGrpSpPr/>
          <p:nvPr/>
        </p:nvGrpSpPr>
        <p:grpSpPr>
          <a:xfrm>
            <a:off x="852389" y="3592256"/>
            <a:ext cx="10644286" cy="908375"/>
            <a:chOff x="927727" y="1668468"/>
            <a:chExt cx="10644286" cy="908375"/>
          </a:xfrm>
        </p:grpSpPr>
        <p:sp>
          <p:nvSpPr>
            <p:cNvPr id="35" name="Rectángulo redondeado 34"/>
            <p:cNvSpPr/>
            <p:nvPr/>
          </p:nvSpPr>
          <p:spPr>
            <a:xfrm>
              <a:off x="1346668" y="1668468"/>
              <a:ext cx="10225345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927727" y="1869121"/>
              <a:ext cx="446325" cy="446325"/>
              <a:chOff x="923150" y="1982800"/>
              <a:chExt cx="446325" cy="446325"/>
            </a:xfrm>
          </p:grpSpPr>
          <p:sp>
            <p:nvSpPr>
              <p:cNvPr id="37" name="Google Shape;455;p40"/>
              <p:cNvSpPr/>
              <p:nvPr/>
            </p:nvSpPr>
            <p:spPr>
              <a:xfrm rot="8100000">
                <a:off x="923150" y="1982800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1038297" y="2021296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852388" y="2580952"/>
            <a:ext cx="10644287" cy="908375"/>
            <a:chOff x="924323" y="2712094"/>
            <a:chExt cx="10644287" cy="908375"/>
          </a:xfrm>
        </p:grpSpPr>
        <p:sp>
          <p:nvSpPr>
            <p:cNvPr id="40" name="Rectángulo redondeado 39"/>
            <p:cNvSpPr/>
            <p:nvPr/>
          </p:nvSpPr>
          <p:spPr>
            <a:xfrm>
              <a:off x="1343266" y="2712094"/>
              <a:ext cx="10225344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 </a:t>
              </a:r>
              <a:r>
                <a:rPr lang="en-US" sz="2000" dirty="0" err="1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ModernDive</a:t>
              </a:r>
              <a:r>
                <a:rPr lang="en-US" sz="2000" dirty="0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into R and the </a:t>
              </a:r>
              <a:r>
                <a:rPr lang="en-US" sz="2000" dirty="0" err="1">
                  <a:solidFill>
                    <a:schemeClr val="tx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Tidyverse</a:t>
              </a:r>
              <a:r>
                <a:rPr lang="en-US" sz="2000" dirty="0">
                  <a:solidFill>
                    <a:schemeClr val="tx1"/>
                  </a:solidFill>
                </a:rPr>
                <a:t>: </a:t>
              </a:r>
              <a:r>
                <a:rPr lang="es-ES" sz="2000" dirty="0">
                  <a:solidFill>
                    <a:schemeClr val="tx1"/>
                  </a:solidFill>
                  <a:hlinkClick r:id="rId4"/>
                </a:rPr>
                <a:t>https://moderndive.com/1-getting-started.html</a:t>
              </a:r>
              <a:r>
                <a:rPr lang="es-ES" sz="20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924323" y="2948080"/>
              <a:ext cx="446325" cy="446325"/>
              <a:chOff x="919747" y="1980460"/>
              <a:chExt cx="446325" cy="446325"/>
            </a:xfrm>
          </p:grpSpPr>
          <p:sp>
            <p:nvSpPr>
              <p:cNvPr id="42" name="Google Shape;455;p40"/>
              <p:cNvSpPr/>
              <p:nvPr/>
            </p:nvSpPr>
            <p:spPr>
              <a:xfrm rot="8100000">
                <a:off x="919747" y="1980460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1037593" y="2018956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4" name="Grupo 43"/>
          <p:cNvGrpSpPr/>
          <p:nvPr/>
        </p:nvGrpSpPr>
        <p:grpSpPr>
          <a:xfrm>
            <a:off x="857834" y="5650340"/>
            <a:ext cx="10638841" cy="908375"/>
            <a:chOff x="951223" y="1668468"/>
            <a:chExt cx="10638841" cy="908375"/>
          </a:xfrm>
        </p:grpSpPr>
        <p:sp>
          <p:nvSpPr>
            <p:cNvPr id="45" name="Rectángulo redondeado 44"/>
            <p:cNvSpPr/>
            <p:nvPr/>
          </p:nvSpPr>
          <p:spPr>
            <a:xfrm>
              <a:off x="1485406" y="1668468"/>
              <a:ext cx="10104658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dirty="0" err="1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Available</a:t>
              </a:r>
              <a:r>
                <a:rPr lang="es-ES" sz="2000" dirty="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R </a:t>
              </a:r>
              <a:r>
                <a:rPr lang="es-ES" sz="2000" dirty="0" err="1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Packages</a:t>
              </a:r>
              <a:r>
                <a:rPr lang="es-ES" sz="2000" dirty="0">
                  <a:solidFill>
                    <a:schemeClr val="tx1"/>
                  </a:solidFill>
                </a:rPr>
                <a:t>: </a:t>
              </a:r>
              <a:r>
                <a:rPr lang="es-ES" sz="2000" dirty="0">
                  <a:solidFill>
                    <a:schemeClr val="tx1"/>
                  </a:solidFill>
                  <a:hlinkClick r:id="rId5"/>
                </a:rPr>
                <a:t>https://cran.r-project.org/web/packages/</a:t>
              </a:r>
              <a:r>
                <a:rPr lang="es-ES" sz="20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46" name="Grupo 45"/>
            <p:cNvGrpSpPr/>
            <p:nvPr/>
          </p:nvGrpSpPr>
          <p:grpSpPr>
            <a:xfrm>
              <a:off x="951223" y="1866495"/>
              <a:ext cx="446325" cy="446325"/>
              <a:chOff x="946646" y="1980174"/>
              <a:chExt cx="446325" cy="446325"/>
            </a:xfrm>
          </p:grpSpPr>
          <p:sp>
            <p:nvSpPr>
              <p:cNvPr id="47" name="Google Shape;455;p40"/>
              <p:cNvSpPr/>
              <p:nvPr/>
            </p:nvSpPr>
            <p:spPr>
              <a:xfrm rot="8100000">
                <a:off x="946646" y="1980174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es-ES" sz="900" dirty="0"/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1061793" y="2018670"/>
                <a:ext cx="216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DAEF193-99CD-4279-9E18-B5F41FA2DC87}"/>
              </a:ext>
            </a:extLst>
          </p:cNvPr>
          <p:cNvSpPr/>
          <p:nvPr/>
        </p:nvSpPr>
        <p:spPr>
          <a:xfrm>
            <a:off x="1491674" y="3861777"/>
            <a:ext cx="528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R </a:t>
            </a:r>
            <a:r>
              <a:rPr lang="es-ES" dirty="0" err="1"/>
              <a:t>for</a:t>
            </a:r>
            <a:r>
              <a:rPr lang="es-ES" dirty="0"/>
              <a:t> Data </a:t>
            </a:r>
            <a:r>
              <a:rPr lang="es-ES" dirty="0" err="1"/>
              <a:t>Science</a:t>
            </a:r>
            <a:r>
              <a:rPr lang="es-ES" dirty="0"/>
              <a:t>: </a:t>
            </a:r>
            <a:r>
              <a:rPr lang="es-ES" dirty="0">
                <a:hlinkClick r:id="rId6"/>
              </a:rPr>
              <a:t>https://r4ds.had.co.nz/index.html</a:t>
            </a:r>
            <a:r>
              <a:rPr lang="es-E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5476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7E12CB2B-D33A-43A4-88F5-830F9406E443}"/>
              </a:ext>
            </a:extLst>
          </p:cNvPr>
          <p:cNvSpPr txBox="1"/>
          <p:nvPr/>
        </p:nvSpPr>
        <p:spPr>
          <a:xfrm>
            <a:off x="983290" y="1896690"/>
            <a:ext cx="96493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400" dirty="0"/>
              <a:t>Es </a:t>
            </a:r>
            <a:r>
              <a:rPr lang="ca-ES" sz="2400" dirty="0" err="1"/>
              <a:t>muy</a:t>
            </a:r>
            <a:r>
              <a:rPr lang="ca-ES" sz="2400" dirty="0"/>
              <a:t> </a:t>
            </a:r>
            <a:r>
              <a:rPr lang="ca-ES" sz="2400" dirty="0" err="1"/>
              <a:t>importante</a:t>
            </a:r>
            <a:r>
              <a:rPr lang="ca-ES" sz="2400" dirty="0"/>
              <a:t> </a:t>
            </a:r>
            <a:r>
              <a:rPr lang="ca-ES" sz="2400" dirty="0" err="1"/>
              <a:t>disponer</a:t>
            </a:r>
            <a:r>
              <a:rPr lang="ca-ES" sz="2400" dirty="0"/>
              <a:t> de una </a:t>
            </a:r>
            <a:r>
              <a:rPr lang="ca-ES" sz="2400" dirty="0" err="1"/>
              <a:t>cuenta</a:t>
            </a:r>
            <a:r>
              <a:rPr lang="ca-ES" sz="2400" dirty="0"/>
              <a:t> de </a:t>
            </a:r>
            <a:r>
              <a:rPr lang="ca-ES" sz="2400" dirty="0" err="1"/>
              <a:t>google</a:t>
            </a:r>
            <a:r>
              <a:rPr lang="ca-ES" sz="2400" dirty="0"/>
              <a:t> activa para poder </a:t>
            </a:r>
            <a:r>
              <a:rPr lang="ca-ES" sz="2400" dirty="0" err="1"/>
              <a:t>ejecutar</a:t>
            </a:r>
            <a:r>
              <a:rPr lang="ca-ES" sz="2400" dirty="0"/>
              <a:t> </a:t>
            </a:r>
            <a:r>
              <a:rPr lang="ca-ES" sz="2400" dirty="0" err="1"/>
              <a:t>ficheros</a:t>
            </a:r>
            <a:r>
              <a:rPr lang="ca-ES" sz="2400" dirty="0"/>
              <a:t> de tipo “</a:t>
            </a:r>
            <a:r>
              <a:rPr lang="ca-ES" sz="2400" dirty="0" err="1"/>
              <a:t>Colab</a:t>
            </a:r>
            <a:r>
              <a:rPr lang="ca-ES" sz="2400" dirty="0"/>
              <a:t>” de </a:t>
            </a:r>
            <a:r>
              <a:rPr lang="ca-ES" sz="2400" dirty="0" err="1"/>
              <a:t>Google</a:t>
            </a:r>
            <a:r>
              <a:rPr lang="ca-ES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400" dirty="0"/>
              <a:t>Es </a:t>
            </a:r>
            <a:r>
              <a:rPr lang="ca-ES" sz="2400" dirty="0" err="1"/>
              <a:t>muy</a:t>
            </a:r>
            <a:r>
              <a:rPr lang="ca-ES" sz="2400" dirty="0"/>
              <a:t> </a:t>
            </a:r>
            <a:r>
              <a:rPr lang="ca-ES" sz="2400" dirty="0" err="1"/>
              <a:t>importante</a:t>
            </a:r>
            <a:r>
              <a:rPr lang="ca-ES" sz="2400" dirty="0"/>
              <a:t> </a:t>
            </a:r>
            <a:r>
              <a:rPr lang="ca-ES" sz="2400" dirty="0" err="1"/>
              <a:t>disponer</a:t>
            </a:r>
            <a:r>
              <a:rPr lang="ca-ES" sz="2400" dirty="0"/>
              <a:t> de una </a:t>
            </a:r>
            <a:r>
              <a:rPr lang="ca-ES" sz="2400" dirty="0" err="1"/>
              <a:t>versión</a:t>
            </a:r>
            <a:r>
              <a:rPr lang="ca-ES" sz="2400" dirty="0"/>
              <a:t> actualitzada del programa </a:t>
            </a:r>
            <a:r>
              <a:rPr lang="ca-ES" sz="2400" dirty="0" err="1"/>
              <a:t>Rpackage</a:t>
            </a:r>
            <a:r>
              <a:rPr lang="ca-ES" sz="2400" dirty="0"/>
              <a:t> y </a:t>
            </a:r>
            <a:r>
              <a:rPr lang="ca-ES" sz="2400" dirty="0" err="1"/>
              <a:t>Rstudio</a:t>
            </a:r>
            <a:r>
              <a:rPr lang="ca-ES" sz="2400" dirty="0"/>
              <a:t> para poder seguir las </a:t>
            </a:r>
            <a:r>
              <a:rPr lang="ca-ES" sz="2400" dirty="0" err="1"/>
              <a:t>clases</a:t>
            </a:r>
            <a:r>
              <a:rPr lang="ca-ES" sz="2400" dirty="0"/>
              <a:t>, </a:t>
            </a:r>
            <a:r>
              <a:rPr lang="ca-ES" sz="2400" dirty="0" err="1"/>
              <a:t>así</a:t>
            </a:r>
            <a:r>
              <a:rPr lang="ca-ES" sz="2400" dirty="0"/>
              <a:t> como </a:t>
            </a:r>
            <a:r>
              <a:rPr lang="ca-ES" sz="2400" dirty="0" err="1"/>
              <a:t>disponer</a:t>
            </a:r>
            <a:r>
              <a:rPr lang="ca-ES" sz="2400" dirty="0"/>
              <a:t> de una carpeta de </a:t>
            </a:r>
            <a:r>
              <a:rPr lang="ca-ES" sz="2400" dirty="0" err="1"/>
              <a:t>trabajo</a:t>
            </a:r>
            <a:r>
              <a:rPr lang="ca-ES" sz="2400" dirty="0"/>
              <a:t> en el ordenador para poder </a:t>
            </a:r>
            <a:r>
              <a:rPr lang="ca-ES" sz="2400" dirty="0" err="1"/>
              <a:t>disponer</a:t>
            </a:r>
            <a:r>
              <a:rPr lang="ca-ES" sz="2400" dirty="0"/>
              <a:t> </a:t>
            </a:r>
            <a:r>
              <a:rPr lang="ca-ES" sz="2400" dirty="0" err="1"/>
              <a:t>todos</a:t>
            </a:r>
            <a:r>
              <a:rPr lang="ca-ES" sz="2400" dirty="0"/>
              <a:t> los </a:t>
            </a:r>
            <a:r>
              <a:rPr lang="ca-ES" sz="2400" dirty="0" err="1"/>
              <a:t>ejemplos</a:t>
            </a:r>
            <a:r>
              <a:rPr lang="ca-ES" sz="2400" dirty="0"/>
              <a:t> que se </a:t>
            </a:r>
            <a:r>
              <a:rPr lang="ca-ES" sz="2400" dirty="0" err="1"/>
              <a:t>vayan</a:t>
            </a:r>
            <a:r>
              <a:rPr lang="ca-ES" sz="2400" dirty="0"/>
              <a:t> </a:t>
            </a:r>
            <a:r>
              <a:rPr lang="ca-ES" sz="2400" dirty="0" err="1"/>
              <a:t>utilizando</a:t>
            </a:r>
            <a:r>
              <a:rPr lang="ca-ES" sz="2400" dirty="0"/>
              <a:t> </a:t>
            </a:r>
            <a:r>
              <a:rPr lang="ca-ES" sz="2400" dirty="0" err="1"/>
              <a:t>durante</a:t>
            </a:r>
            <a:r>
              <a:rPr lang="ca-ES" sz="2400" dirty="0"/>
              <a:t> las </a:t>
            </a:r>
            <a:r>
              <a:rPr lang="ca-ES" sz="2400" dirty="0" err="1"/>
              <a:t>clases</a:t>
            </a:r>
            <a:r>
              <a:rPr lang="ca-ES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400" dirty="0"/>
              <a:t>Se </a:t>
            </a:r>
            <a:r>
              <a:rPr lang="ca-ES" sz="2400" dirty="0" err="1"/>
              <a:t>recomienda</a:t>
            </a:r>
            <a:r>
              <a:rPr lang="ca-ES" sz="2400" dirty="0"/>
              <a:t> seguir las instruccions que se </a:t>
            </a:r>
            <a:r>
              <a:rPr lang="ca-ES" sz="2400" dirty="0" err="1"/>
              <a:t>encuentran</a:t>
            </a:r>
            <a:r>
              <a:rPr lang="ca-ES" sz="2400" dirty="0"/>
              <a:t> en: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2400" dirty="0">
                <a:hlinkClick r:id="rId2"/>
              </a:rPr>
              <a:t>https://www.datacamp.com/community/tutorials/installing-R-windows-mac-ubuntu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sz="2400" dirty="0">
                <a:hlinkClick r:id="rId2"/>
              </a:rPr>
              <a:t>https://cran.r-project.org/bin/macosx/RMacOSX-FAQ.html</a:t>
            </a:r>
            <a:r>
              <a:rPr lang="ca-ES" sz="2400" dirty="0"/>
              <a:t> (</a:t>
            </a:r>
            <a:r>
              <a:rPr lang="ca-ES" sz="2400" dirty="0" err="1"/>
              <a:t>especificamente</a:t>
            </a:r>
            <a:r>
              <a:rPr lang="ca-ES" sz="2400" dirty="0"/>
              <a:t> de Mac)</a:t>
            </a:r>
          </a:p>
        </p:txBody>
      </p:sp>
      <p:pic>
        <p:nvPicPr>
          <p:cNvPr id="1026" name="Picture 2" descr="AVISO IMPORTANTE! Solicitud de recogida de muestras a través de NACEX -  LABOKLIN España">
            <a:extLst>
              <a:ext uri="{FF2B5EF4-FFF2-40B4-BE49-F238E27FC236}">
                <a16:creationId xmlns:a16="http://schemas.microsoft.com/office/drawing/2014/main" id="{7AC8424E-5A3C-4367-9746-4DB73089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70" y="47659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0073" y="1605791"/>
            <a:ext cx="4536630" cy="505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Introducción:</a:t>
            </a:r>
            <a:endParaRPr lang="es-ES" sz="16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just"/>
            <a:r>
              <a:rPr lang="es-ES" sz="1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 es un lenguaje de programación y un entorno de software libre para el análisis estadístico y la creación de gráficos. Es ampliamente utilizado en diversos campos, incluyendo la biología, la medicina, la economía, las finanzas y las ciencias sociales. R es conocido por su flexibilidad, potencia y amplia gama de paquetes estadísticos.</a:t>
            </a:r>
          </a:p>
          <a:p>
            <a:pPr algn="just"/>
            <a:r>
              <a:rPr lang="es-ES" sz="16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Paquetes:</a:t>
            </a:r>
            <a:endParaRPr lang="es-ES" sz="16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 algn="just"/>
            <a:r>
              <a:rPr lang="es-ES" sz="1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 tiene una gran cantidad de paquetes disponibles que extienden sus funcionalidades a diferentes áreas, como bioinformática, aprendizaje automático, econometría, etc.</a:t>
            </a:r>
          </a:p>
          <a:p>
            <a:pPr algn="just"/>
            <a:r>
              <a:rPr lang="es-ES" sz="16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Entorno de desarrollo:</a:t>
            </a:r>
            <a:endParaRPr lang="es-ES" sz="16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 algn="just"/>
            <a:r>
              <a:rPr lang="es-ES" sz="16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RStudio</a:t>
            </a:r>
            <a:r>
              <a:rPr lang="es-ES" sz="1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es un entorno de desarrollo integrado (IDE) popular para R que proporciona una interfaz gráfica de usuario, herramientas de depuración, control de versiones y otras características útiles.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1 Rectángulo"/>
          <p:cNvSpPr/>
          <p:nvPr/>
        </p:nvSpPr>
        <p:spPr>
          <a:xfrm>
            <a:off x="330073" y="859539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Esquema de lenguaje de programación 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97697C-B57D-4B90-04C4-B11AB3B28735}"/>
              </a:ext>
            </a:extLst>
          </p:cNvPr>
          <p:cNvSpPr txBox="1"/>
          <p:nvPr/>
        </p:nvSpPr>
        <p:spPr>
          <a:xfrm>
            <a:off x="5023296" y="1444314"/>
            <a:ext cx="683613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Elementos básicos del lenguaje:</a:t>
            </a:r>
            <a:endParaRPr lang="es-ES" sz="1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Objetos: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Los objetos son las unidades básicas de datos en R. Pueden ser números, vectores, matrices, data </a:t>
            </a:r>
            <a:r>
              <a:rPr lang="es-ES" sz="14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frames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, listas, funciones,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Expresiones: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Las expresiones son combinaciones de objetos y operadores que producen un valor. Las expresiones pueden ser aritméticas, lógicas, de asignación,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Sentencias: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Las sentencias son instrucciones que le dicen a R qué hacer. Las sentencias pueden ser simples, como asignar un valor a una variable, o compuestas, como un bucle o una función condicional.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Tipos de datos:</a:t>
            </a:r>
            <a:endParaRPr lang="es-ES" sz="1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 tiene una variedad de tipos de datos para representar </a:t>
            </a:r>
          </a:p>
          <a:p>
            <a:pPr algn="l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diferentes tipos de información: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Numéricos: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Números enteros y reales.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Caracteres: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Cadenas de texto.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Lógicos: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Verdadero o falso.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Factores: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Categorías discretas.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Fechas y horas: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Fechas y horas específicas.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Complejos: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Números complejos.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Estructuras de datos:</a:t>
            </a:r>
            <a:endParaRPr lang="es-ES" sz="1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 proporciona diferentes estructuras de datos para organizar y almacenar información: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Vectores: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Un vector es una colección unidimensional de objetos del mismo tipo.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Matrices: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Una matriz es una colección bidimensional de objetos del mismo tipo.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Data </a:t>
            </a:r>
            <a:r>
              <a:rPr lang="es-ES" sz="1400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frames</a:t>
            </a: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Un data </a:t>
            </a:r>
            <a:r>
              <a:rPr lang="es-ES" sz="14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frame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es una tabla de datos que contiene variables de diferentes tipos.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Listas: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Una lista es una colección flexible de objetos de diferentes tipos.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224D05-BA06-037D-26D3-400BE30E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00" y="3431867"/>
            <a:ext cx="1861278" cy="19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8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23240" y="1521398"/>
            <a:ext cx="10873510" cy="400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Operadores:</a:t>
            </a:r>
            <a:endParaRPr lang="es-ES" sz="1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 tiene una amplia gama de operadores para realizar diversas operaciones sobre objetos y estructuras de datos: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Operadores aritméticos: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Suma, resta, multiplicación, división,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Operadores lógicos: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AND, OR, NOT,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Operadores de comparación: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Igualdad, desigualdad, mayor que, menor que,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Operadores de asignación: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Asignar un valor a una variable.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Operadores de extracción: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Extraer elementos de vectores, matrices y data </a:t>
            </a:r>
            <a:r>
              <a:rPr lang="es-ES" sz="14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frames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</a:p>
          <a:p>
            <a:pPr algn="l"/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Control de </a:t>
            </a:r>
            <a:r>
              <a:rPr lang="es-ES" sz="1400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flujo:</a:t>
            </a:r>
            <a:r>
              <a:rPr lang="es-ES" sz="14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proporciona estructuras de control de flujo para controlar el flujo de ejecución de un programa: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Sentencias </a:t>
            </a:r>
            <a:r>
              <a:rPr lang="es-ES" sz="1400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if-else</a:t>
            </a: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Ejecutar diferentes bloques de código dependiendo de una condición.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Bucles </a:t>
            </a:r>
            <a:r>
              <a:rPr lang="es-ES" sz="1400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for</a:t>
            </a: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Repetir un bloque de código un número específico de veces.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Bucles </a:t>
            </a:r>
            <a:r>
              <a:rPr lang="es-ES" sz="1400" b="1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while</a:t>
            </a:r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:</a:t>
            </a:r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 Repetir un bloque de código mientras se cumpla una condición.</a:t>
            </a:r>
          </a:p>
          <a:p>
            <a:pPr algn="l"/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Funciones:</a:t>
            </a:r>
            <a:endParaRPr lang="es-ES" sz="1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Las funciones son bloques de código reutilizables que realizan una tarea específica. Las funciones pueden tener </a:t>
            </a:r>
          </a:p>
          <a:p>
            <a:pPr lvl="1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argumentos de entrada y devolver un valor.</a:t>
            </a:r>
          </a:p>
          <a:p>
            <a:pPr algn="l"/>
            <a:r>
              <a:rPr lang="es-ES" sz="1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Gráficos:</a:t>
            </a:r>
            <a:endParaRPr lang="es-ES" sz="1400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R tiene una amplia gama de funciones para crear gráficos de alta calidad, incluyendo histogramas, diagramas de </a:t>
            </a:r>
          </a:p>
          <a:p>
            <a:pPr algn="l"/>
            <a:r>
              <a:rPr lang="es-ES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dispersión, gráficos de líneas, etc.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1 Rectángulo"/>
          <p:cNvSpPr/>
          <p:nvPr/>
        </p:nvSpPr>
        <p:spPr>
          <a:xfrm>
            <a:off x="738365" y="936622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Esquema de lenguaje de programación 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10791C-969D-A389-2FC6-4740317F6190}"/>
              </a:ext>
            </a:extLst>
          </p:cNvPr>
          <p:cNvSpPr txBox="1"/>
          <p:nvPr/>
        </p:nvSpPr>
        <p:spPr>
          <a:xfrm>
            <a:off x="1343340" y="5310814"/>
            <a:ext cx="64809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https://cran.r-project.org/doc/contrib/rdebuts_es.pdf</a:t>
            </a:r>
            <a:endParaRPr lang="es-ES" dirty="0"/>
          </a:p>
          <a:p>
            <a:r>
              <a:rPr lang="es-ES" dirty="0">
                <a:hlinkClick r:id="rId3"/>
              </a:rPr>
              <a:t>https://www.uv.es/vcoll/conceptos-basicos.html</a:t>
            </a:r>
            <a:r>
              <a:rPr lang="es-ES" dirty="0"/>
              <a:t> </a:t>
            </a:r>
          </a:p>
          <a:p>
            <a:r>
              <a:rPr lang="es-ES" dirty="0">
                <a:hlinkClick r:id="rId4"/>
              </a:rPr>
              <a:t>https://rafalab.dfci.harvard.edu/dslibro/r-basics.html</a:t>
            </a:r>
            <a:endParaRPr lang="es-ES" dirty="0"/>
          </a:p>
          <a:p>
            <a:r>
              <a:rPr lang="es-ES" dirty="0">
                <a:hlinkClick r:id="rId5"/>
              </a:rPr>
              <a:t>https://diposit.ub.edu/dspace/bitstream/2445/301/1/157.pdf</a:t>
            </a:r>
            <a:r>
              <a:rPr lang="es-ES" dirty="0"/>
              <a:t> </a:t>
            </a:r>
          </a:p>
          <a:p>
            <a:r>
              <a:rPr lang="es-ES" dirty="0">
                <a:hlinkClick r:id="rId6"/>
              </a:rPr>
              <a:t>https://www.uv.es/conesa/CursoR/material/handout-sesion2.pdf</a:t>
            </a:r>
            <a:r>
              <a:rPr lang="es-ES" dirty="0"/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4057E5-FE27-71EA-F175-415296CD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97" y="558880"/>
            <a:ext cx="1861278" cy="19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E2FB75-C608-832E-459A-867231E1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97" y="2708900"/>
            <a:ext cx="1644602" cy="24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bros de lectura y Bibliografía">
            <a:extLst>
              <a:ext uri="{FF2B5EF4-FFF2-40B4-BE49-F238E27FC236}">
                <a16:creationId xmlns:a16="http://schemas.microsoft.com/office/drawing/2014/main" id="{A110F7A6-5CF9-0A60-1576-6CD3286D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80" y="5506246"/>
            <a:ext cx="1509143" cy="10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012CA3-310C-47F4-A8F3-CCDD71D3E2D1}"/>
              </a:ext>
            </a:extLst>
          </p:cNvPr>
          <p:cNvSpPr/>
          <p:nvPr/>
        </p:nvSpPr>
        <p:spPr>
          <a:xfrm>
            <a:off x="335200" y="1521397"/>
            <a:ext cx="9073260" cy="3680373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493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Rectángulo"/>
          <p:cNvSpPr/>
          <p:nvPr/>
        </p:nvSpPr>
        <p:spPr>
          <a:xfrm>
            <a:off x="738365" y="936622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s-ES" sz="3200" dirty="0" err="1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Wrangling</a:t>
            </a:r>
            <a:endParaRPr lang="es-ES" sz="3200" dirty="0">
              <a:solidFill>
                <a:srgbClr val="0072C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F3FD42A6-DD6E-428F-B169-7763D9EC9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30" y="1628750"/>
            <a:ext cx="6311613" cy="4819102"/>
          </a:xfrm>
          <a:prstGeom prst="rect">
            <a:avLst/>
          </a:prstGeom>
        </p:spPr>
      </p:pic>
      <p:pic>
        <p:nvPicPr>
          <p:cNvPr id="1030" name="Picture 6" descr="Data Wrangling with R (Use R!)">
            <a:extLst>
              <a:ext uri="{FF2B5EF4-FFF2-40B4-BE49-F238E27FC236}">
                <a16:creationId xmlns:a16="http://schemas.microsoft.com/office/drawing/2014/main" id="{88C478E9-9EB9-4F04-A615-025017C3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90" y="310305"/>
            <a:ext cx="1737784" cy="26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FE9FF4B5-963B-411A-A74B-DE1679B90388}"/>
              </a:ext>
            </a:extLst>
          </p:cNvPr>
          <p:cNvSpPr txBox="1"/>
          <p:nvPr/>
        </p:nvSpPr>
        <p:spPr>
          <a:xfrm>
            <a:off x="3805631" y="1188844"/>
            <a:ext cx="8579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a-ES" dirty="0"/>
              <a:t>¾ </a:t>
            </a:r>
            <a:r>
              <a:rPr lang="ca-ES" dirty="0" err="1"/>
              <a:t>Time</a:t>
            </a:r>
            <a:endParaRPr lang="es-ES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5ECE0510-BFE8-4CF8-932F-EF195B91ACF0}"/>
              </a:ext>
            </a:extLst>
          </p:cNvPr>
          <p:cNvSpPr txBox="1"/>
          <p:nvPr/>
        </p:nvSpPr>
        <p:spPr>
          <a:xfrm>
            <a:off x="5869154" y="1188844"/>
            <a:ext cx="84991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a-ES" dirty="0"/>
              <a:t>¼ </a:t>
            </a:r>
            <a:r>
              <a:rPr lang="ca-ES" dirty="0" err="1"/>
              <a:t>Time</a:t>
            </a:r>
            <a:endParaRPr 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6EBDF-6F3E-4C32-A1BE-DFDB931C8EA7}"/>
              </a:ext>
            </a:extLst>
          </p:cNvPr>
          <p:cNvSpPr/>
          <p:nvPr/>
        </p:nvSpPr>
        <p:spPr>
          <a:xfrm>
            <a:off x="7896250" y="3176713"/>
            <a:ext cx="374452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4"/>
              </a:rPr>
              <a:t>https://data03.medium.com/data-wrangling-with-dplyr-update-2023-4bee0ef40da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5"/>
              </a:rPr>
              <a:t>https://r4ds.had.co.nz/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6"/>
              </a:rPr>
              <a:t>https://www.rstudio.com/wp-content/uploads/2015/02/data-wrangling-cheatsheet.pdf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V</a:t>
            </a:r>
            <a:r>
              <a:rPr lang="es-ES" dirty="0"/>
              <a:t>ideo: </a:t>
            </a:r>
            <a:r>
              <a:rPr lang="es-ES" dirty="0">
                <a:hlinkClick r:id="rId7"/>
              </a:rPr>
              <a:t>https://m.youtube.com/watch?v=oXImkptBpqc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/>
              <a:t>Tutorial</a:t>
            </a:r>
            <a:r>
              <a:rPr lang="es-ES" dirty="0"/>
              <a:t>: </a:t>
            </a:r>
            <a:r>
              <a:rPr lang="es-ES" dirty="0">
                <a:hlinkClick r:id="rId8"/>
              </a:rPr>
              <a:t>http://jules32.github.io/2016-07-12-Oxford/dplyr_tidyr/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18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 Rectángulo"/>
          <p:cNvSpPr/>
          <p:nvPr/>
        </p:nvSpPr>
        <p:spPr>
          <a:xfrm>
            <a:off x="738365" y="936622"/>
            <a:ext cx="7850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s-ES" sz="3200" dirty="0" err="1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Wrangling</a:t>
            </a:r>
            <a:r>
              <a:rPr lang="es-ES" sz="3200" dirty="0">
                <a:solidFill>
                  <a:srgbClr val="0072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Definición y procesos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1AEC9-18DF-49B6-AD24-B2B5965AD62D}"/>
              </a:ext>
            </a:extLst>
          </p:cNvPr>
          <p:cNvSpPr/>
          <p:nvPr/>
        </p:nvSpPr>
        <p:spPr>
          <a:xfrm>
            <a:off x="1127310" y="18447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hlinkClick r:id="rId2"/>
              </a:rPr>
              <a:t>https://www.rstudio.com/wp-content/uploads/2015/02/data-wrangling-cheatsheet.pdf</a:t>
            </a:r>
            <a:r>
              <a:rPr lang="es-ES" dirty="0"/>
              <a:t> 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68C25345-EB04-4B6A-83AD-A36001E4D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4" t="14229" r="17515" b="3799"/>
          <a:stretch/>
        </p:blipFill>
        <p:spPr>
          <a:xfrm>
            <a:off x="1055300" y="2814494"/>
            <a:ext cx="5436938" cy="3315957"/>
          </a:xfrm>
          <a:prstGeom prst="rect">
            <a:avLst/>
          </a:prstGeom>
        </p:spPr>
      </p:pic>
      <p:pic>
        <p:nvPicPr>
          <p:cNvPr id="2055" name="Picture 7" descr="https://d33wubrfki0l68.cloudfront.net/e3f9e555d0035731c04642ceb58a03fb84b98a7d/4f070/diagrams/data-science-wrangle.png">
            <a:extLst>
              <a:ext uri="{FF2B5EF4-FFF2-40B4-BE49-F238E27FC236}">
                <a16:creationId xmlns:a16="http://schemas.microsoft.com/office/drawing/2014/main" id="{1D6848C5-1996-47D5-B203-0BB19963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50" y="946999"/>
            <a:ext cx="4177426" cy="15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6AB909-5457-4648-8CD6-BAB1087E5451}"/>
              </a:ext>
            </a:extLst>
          </p:cNvPr>
          <p:cNvSpPr/>
          <p:nvPr/>
        </p:nvSpPr>
        <p:spPr>
          <a:xfrm>
            <a:off x="7896250" y="536864"/>
            <a:ext cx="417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https://r4ds.had.co.nz/wrangle-intro.html</a:t>
            </a:r>
            <a:r>
              <a:rPr lang="es-ES" dirty="0"/>
              <a:t>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C6D8A1A-B30B-471E-917D-D5B67AFDA66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6100" y="2493456"/>
            <a:ext cx="525757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Data </a:t>
            </a:r>
            <a:r>
              <a:rPr kumimoji="0" lang="es-ES" altLang="es-ES" sz="1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Wrangling</a:t>
            </a:r>
            <a:r>
              <a:rPr kumimoji="0" lang="es-ES" altLang="es-E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en R: Definición y procesos principales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Definición: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El Data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Wrangling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o manipulación de datos, es un proceso fundamental en el análisis de datos que consiste en limpiar, transformar y preparar datos para su posterior análisis y visualización. En R, el Data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Wrangling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se realiza utilizando una variedad de paquetes y funciones, entre los que destacan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dplyr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tidyr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y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data.table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Procesos principales:</a:t>
            </a:r>
            <a:endParaRPr kumimoji="0" lang="es-ES" altLang="es-ES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Importación de datos: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Leer datos de diferentes formatos (CSV, Excel, SQL, etc.) y cargarlos en R como data </a:t>
            </a:r>
            <a:r>
              <a:rPr kumimoji="0" lang="es-ES" alt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frames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Limpieza de datos: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Identificar y corregir errores, valores duplicados, inconsistencias y valores atípicos en los datos.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Transformación de datos: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Manipular los datos para adaptarlos a los requisitos del análisis, como crear nuevas variables, eliminar columnas redundantes, cambiar el tipo de datos o agregar resúmenes de los datos.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Validación de datos: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Verificar la calidad y consistencia de los datos después de la limpieza y transformación.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2009F0-908F-4932-A311-674B4E2DDDD3}"/>
              </a:ext>
            </a:extLst>
          </p:cNvPr>
          <p:cNvSpPr/>
          <p:nvPr/>
        </p:nvSpPr>
        <p:spPr>
          <a:xfrm>
            <a:off x="4007710" y="2421637"/>
            <a:ext cx="221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wrangling-cheatsheet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1817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amentoNoticia_LKP_sc xmlns="http://schemas.microsoft.com/sharepoint/v3">8</DepartamentoNoticia_LKP_sc>
    <RoutingRuleDescription xmlns="http://schemas.microsoft.com/sharepoint/v3">Plantilla PWP per a les presentacions dels nostres docents als cursos.</RoutingRuleDescrip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4815A83BD824C93BB958F40CF64DE" ma:contentTypeVersion="5" ma:contentTypeDescription="Crea un document nou" ma:contentTypeScope="" ma:versionID="0a4d95f93f0186c496cc2075ca623b6a">
  <xsd:schema xmlns:xsd="http://www.w3.org/2001/XMLSchema" xmlns:xs="http://www.w3.org/2001/XMLSchema" xmlns:p="http://schemas.microsoft.com/office/2006/metadata/properties" xmlns:ns1="http://schemas.microsoft.com/sharepoint/v3" xmlns:ns2="130798d0-511a-4d3b-b07f-a1c302155d42" targetNamespace="http://schemas.microsoft.com/office/2006/metadata/properties" ma:root="true" ma:fieldsID="e4f6672eb8272750b75ab25b47142db1" ns1:_="" ns2:_="">
    <xsd:import namespace="http://schemas.microsoft.com/sharepoint/v3"/>
    <xsd:import namespace="130798d0-511a-4d3b-b07f-a1c302155d42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1:DepartamentoNoticia_LKP_sc" minOccurs="0"/>
                <xsd:element ref="ns2:Dept_x003a_T_x00ed_to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Descripció" ma:internalName="RoutingRuleDescription">
      <xsd:simpleType>
        <xsd:restriction base="dms:Text">
          <xsd:maxLength value="255"/>
        </xsd:restriction>
      </xsd:simpleType>
    </xsd:element>
    <xsd:element name="DepartamentoNoticia_LKP_sc" ma:index="9" nillable="true" ma:displayName="Dept" ma:description="Departament" ma:list="{5403D093-990A-4528-9751-A27B8EC05FF3}" ma:internalName="DepartamentoNoticia_LKP_sc" ma:readOnly="false" ma:showField="Title" ma:web="{d030872a-6739-4317-8d6c-277c3c44041f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0798d0-511a-4d3b-b07f-a1c302155d42" elementFormDefault="qualified">
    <xsd:import namespace="http://schemas.microsoft.com/office/2006/documentManagement/types"/>
    <xsd:import namespace="http://schemas.microsoft.com/office/infopath/2007/PartnerControls"/>
    <xsd:element name="Dept_x003a_T_x00ed_tol" ma:index="10" nillable="true" ma:displayName="Departament" ma:list="{5403D093-990A-4528-9751-A27B8EC05FF3}" ma:internalName="Dept_x003a_T_x00ed_tol" ma:readOnly="true" ma:showField="Title" ma:web="d030872a-6739-4317-8d6c-277c3c44041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6FE4A9-5D86-497B-8153-AAB11DB61D38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130798d0-511a-4d3b-b07f-a1c302155d42"/>
    <ds:schemaRef ds:uri="http://schemas.microsoft.com/sharepoint/v3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AE5DEB7-8EDE-406B-BB0C-9C4D67C7F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1E107-5D91-43B5-AF52-D2386EBDB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0798d0-511a-4d3b-b07f-a1c302155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1326</Words>
  <Application>Microsoft Office PowerPoint</Application>
  <PresentationFormat>Pantalla panoràmica</PresentationFormat>
  <Paragraphs>118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Google Sans</vt:lpstr>
      <vt:lpstr>Helvetica Neue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PWP per a les presentacions docents</dc:title>
  <dc:creator>Carles Garcia Altés</dc:creator>
  <cp:lastModifiedBy>Antonio Monleon Getino</cp:lastModifiedBy>
  <cp:revision>213</cp:revision>
  <dcterms:created xsi:type="dcterms:W3CDTF">2014-12-18T10:05:54Z</dcterms:created>
  <dcterms:modified xsi:type="dcterms:W3CDTF">2024-04-26T11:40:08Z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0x010100F4C4815A83BD824C93BB958F40CF64DE</vt:lpwstr>
  </property>
</Properties>
</file>