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10" r:id="rId5"/>
    <p:sldId id="301" r:id="rId6"/>
    <p:sldId id="302" r:id="rId7"/>
    <p:sldId id="27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F54257"/>
    <a:srgbClr val="F6B511"/>
    <a:srgbClr val="CCE3F5"/>
    <a:srgbClr val="DDF0FF"/>
    <a:srgbClr val="FFFFFF"/>
    <a:srgbClr val="0066FF"/>
    <a:srgbClr val="78B3DF"/>
    <a:srgbClr val="B9E85C"/>
    <a:srgbClr val="F10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2298" y="108"/>
      </p:cViewPr>
      <p:guideLst>
        <p:guide orient="horz" pos="663"/>
        <p:guide pos="529"/>
        <p:guide orient="horz" pos="1026"/>
        <p:guide pos="7242"/>
        <p:guide pos="3840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C3D9-1DCB-4224-B632-E5CDF1D417BF}" type="datetimeFigureOut">
              <a:rPr lang="ca-ES" smtClean="0"/>
              <a:t>4/6/2024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69C39-07A5-4F11-B35D-EA97FB50905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63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9088" r="-231" b="19433"/>
          <a:stretch/>
        </p:blipFill>
        <p:spPr>
          <a:xfrm>
            <a:off x="3321" y="832409"/>
            <a:ext cx="12216388" cy="6025591"/>
          </a:xfrm>
          <a:prstGeom prst="rect">
            <a:avLst/>
          </a:prstGeom>
        </p:spPr>
      </p:pic>
      <p:sp>
        <p:nvSpPr>
          <p:cNvPr id="14" name="Entrada manual 5"/>
          <p:cNvSpPr/>
          <p:nvPr userDrawn="1"/>
        </p:nvSpPr>
        <p:spPr>
          <a:xfrm flipH="1" flipV="1">
            <a:off x="-15636" y="832409"/>
            <a:ext cx="6616059" cy="50449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80 w 10000"/>
              <a:gd name="connsiteY0" fmla="*/ 52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80 w 10000"/>
              <a:gd name="connsiteY4" fmla="*/ 5200 h 10000"/>
              <a:gd name="connsiteX0" fmla="*/ 43 w 10000"/>
              <a:gd name="connsiteY0" fmla="*/ 357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3578 h 10000"/>
              <a:gd name="connsiteX0" fmla="*/ 43 w 10000"/>
              <a:gd name="connsiteY0" fmla="*/ 1841 h 8263"/>
              <a:gd name="connsiteX1" fmla="*/ 10000 w 10000"/>
              <a:gd name="connsiteY1" fmla="*/ 0 h 8263"/>
              <a:gd name="connsiteX2" fmla="*/ 10000 w 10000"/>
              <a:gd name="connsiteY2" fmla="*/ 8263 h 8263"/>
              <a:gd name="connsiteX3" fmla="*/ 0 w 10000"/>
              <a:gd name="connsiteY3" fmla="*/ 8263 h 8263"/>
              <a:gd name="connsiteX4" fmla="*/ 43 w 10000"/>
              <a:gd name="connsiteY4" fmla="*/ 1841 h 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8263">
                <a:moveTo>
                  <a:pt x="43" y="1841"/>
                </a:moveTo>
                <a:lnTo>
                  <a:pt x="10000" y="0"/>
                </a:lnTo>
                <a:lnTo>
                  <a:pt x="10000" y="8263"/>
                </a:lnTo>
                <a:lnTo>
                  <a:pt x="0" y="8263"/>
                </a:lnTo>
                <a:cubicBezTo>
                  <a:pt x="14" y="6122"/>
                  <a:pt x="29" y="3982"/>
                  <a:pt x="43" y="1841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79000">
                <a:schemeClr val="tx1">
                  <a:alpha val="0"/>
                  <a:lumMod val="45000"/>
                  <a:lumOff val="5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/>
          </a:p>
        </p:txBody>
      </p:sp>
      <p:sp>
        <p:nvSpPr>
          <p:cNvPr id="9" name="8 Rectángulo"/>
          <p:cNvSpPr/>
          <p:nvPr userDrawn="1"/>
        </p:nvSpPr>
        <p:spPr>
          <a:xfrm>
            <a:off x="8112280" y="-1827730"/>
            <a:ext cx="2631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ca-E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IL3</a:t>
            </a:r>
            <a:r>
              <a:rPr lang="ca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" y="145531"/>
            <a:ext cx="6264870" cy="662366"/>
          </a:xfrm>
          <a:prstGeom prst="rect">
            <a:avLst/>
          </a:prstGeom>
        </p:spPr>
      </p:pic>
      <p:sp>
        <p:nvSpPr>
          <p:cNvPr id="12" name="Entrada manual 5"/>
          <p:cNvSpPr/>
          <p:nvPr userDrawn="1"/>
        </p:nvSpPr>
        <p:spPr>
          <a:xfrm flipH="1" flipV="1">
            <a:off x="-15989" y="832410"/>
            <a:ext cx="6616059" cy="50449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80 w 10000"/>
              <a:gd name="connsiteY0" fmla="*/ 52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80 w 10000"/>
              <a:gd name="connsiteY4" fmla="*/ 5200 h 10000"/>
              <a:gd name="connsiteX0" fmla="*/ 43 w 10000"/>
              <a:gd name="connsiteY0" fmla="*/ 357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3578 h 10000"/>
              <a:gd name="connsiteX0" fmla="*/ 43 w 10000"/>
              <a:gd name="connsiteY0" fmla="*/ 1841 h 8263"/>
              <a:gd name="connsiteX1" fmla="*/ 10000 w 10000"/>
              <a:gd name="connsiteY1" fmla="*/ 0 h 8263"/>
              <a:gd name="connsiteX2" fmla="*/ 10000 w 10000"/>
              <a:gd name="connsiteY2" fmla="*/ 8263 h 8263"/>
              <a:gd name="connsiteX3" fmla="*/ 0 w 10000"/>
              <a:gd name="connsiteY3" fmla="*/ 8263 h 8263"/>
              <a:gd name="connsiteX4" fmla="*/ 43 w 10000"/>
              <a:gd name="connsiteY4" fmla="*/ 1841 h 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8263">
                <a:moveTo>
                  <a:pt x="43" y="1841"/>
                </a:moveTo>
                <a:lnTo>
                  <a:pt x="10000" y="0"/>
                </a:lnTo>
                <a:lnTo>
                  <a:pt x="10000" y="8263"/>
                </a:lnTo>
                <a:lnTo>
                  <a:pt x="0" y="8263"/>
                </a:lnTo>
                <a:cubicBezTo>
                  <a:pt x="14" y="6122"/>
                  <a:pt x="29" y="3982"/>
                  <a:pt x="43" y="1841"/>
                </a:cubicBezTo>
                <a:close/>
              </a:path>
            </a:pathLst>
          </a:custGeom>
          <a:solidFill>
            <a:srgbClr val="006ED1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/>
          </a:p>
        </p:txBody>
      </p:sp>
    </p:spTree>
    <p:extLst>
      <p:ext uri="{BB962C8B-B14F-4D97-AF65-F5344CB8AC3E}">
        <p14:creationId xmlns:p14="http://schemas.microsoft.com/office/powerpoint/2010/main" val="9169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9" y="116540"/>
            <a:ext cx="5544771" cy="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E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764630"/>
            <a:ext cx="12192000" cy="6113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9" y="116540"/>
            <a:ext cx="5544771" cy="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ÀG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90" y="3068951"/>
            <a:ext cx="7489040" cy="8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5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onleong@ub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iost3.bio.ub.edu/html/posgrado_data_scien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5250" y="1124680"/>
            <a:ext cx="5366773" cy="4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Multivariante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5250" y="2852920"/>
            <a:ext cx="4536630" cy="23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Toni Monleón-Getino</a:t>
            </a:r>
          </a:p>
          <a:p>
            <a:pPr>
              <a:lnSpc>
                <a:spcPts val="3500"/>
              </a:lnSpc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amonleong@ub.edu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Titular</a:t>
            </a:r>
          </a:p>
          <a:p>
            <a:pPr>
              <a:lnSpc>
                <a:spcPts val="3500"/>
              </a:lnSpc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Secció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 Estadística</a:t>
            </a:r>
          </a:p>
          <a:p>
            <a:pPr>
              <a:lnSpc>
                <a:spcPts val="3500"/>
              </a:lnSpc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Universitat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Barcelona</a:t>
            </a:r>
          </a:p>
        </p:txBody>
      </p:sp>
    </p:spTree>
    <p:extLst>
      <p:ext uri="{BB962C8B-B14F-4D97-AF65-F5344CB8AC3E}">
        <p14:creationId xmlns:p14="http://schemas.microsoft.com/office/powerpoint/2010/main" val="2078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8786" y="1055370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para las Prácticas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2711530" y="3429000"/>
            <a:ext cx="10662031" cy="908375"/>
            <a:chOff x="951223" y="1668468"/>
            <a:chExt cx="10662031" cy="908375"/>
          </a:xfrm>
        </p:grpSpPr>
        <p:sp>
          <p:nvSpPr>
            <p:cNvPr id="6" name="Rectángulo redondeado 5"/>
            <p:cNvSpPr/>
            <p:nvPr/>
          </p:nvSpPr>
          <p:spPr>
            <a:xfrm>
              <a:off x="1387910" y="1668468"/>
              <a:ext cx="10225344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dirty="0">
                  <a:solidFill>
                    <a:schemeClr val="tx1"/>
                  </a:solidFill>
                  <a:hlinkClick r:id="rId2"/>
                </a:rPr>
                <a:t>http://biost3.bio.ub.edu/html/posgrado_data_science/</a:t>
              </a:r>
              <a:r>
                <a:rPr lang="es-ES" sz="2000" dirty="0">
                  <a:solidFill>
                    <a:schemeClr val="tx1"/>
                  </a:solidFill>
                </a:rPr>
                <a:t>  </a:t>
              </a: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951223" y="1866495"/>
              <a:ext cx="446325" cy="446325"/>
              <a:chOff x="946646" y="1980174"/>
              <a:chExt cx="446325" cy="446325"/>
            </a:xfrm>
          </p:grpSpPr>
          <p:sp>
            <p:nvSpPr>
              <p:cNvPr id="26" name="Google Shape;455;p40"/>
              <p:cNvSpPr/>
              <p:nvPr/>
            </p:nvSpPr>
            <p:spPr>
              <a:xfrm rot="8100000">
                <a:off x="946646" y="1980174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rgbClr val="007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es-ES" sz="900" dirty="0"/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1061793" y="2018670"/>
                <a:ext cx="21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4" name="QuadreDeText 3">
            <a:extLst>
              <a:ext uri="{FF2B5EF4-FFF2-40B4-BE49-F238E27FC236}">
                <a16:creationId xmlns:a16="http://schemas.microsoft.com/office/drawing/2014/main" id="{62BB26E0-849B-4B8D-8FCA-BD4DD47A6A84}"/>
              </a:ext>
            </a:extLst>
          </p:cNvPr>
          <p:cNvSpPr txBox="1"/>
          <p:nvPr/>
        </p:nvSpPr>
        <p:spPr>
          <a:xfrm>
            <a:off x="1077882" y="2060809"/>
            <a:ext cx="9410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err="1"/>
              <a:t>Diferentes</a:t>
            </a:r>
            <a:r>
              <a:rPr lang="ca-ES" sz="2400" dirty="0"/>
              <a:t> </a:t>
            </a:r>
            <a:r>
              <a:rPr lang="ca-ES" sz="2400" dirty="0" err="1"/>
              <a:t>materiales</a:t>
            </a:r>
            <a:r>
              <a:rPr lang="ca-ES" sz="2400" dirty="0"/>
              <a:t> y </a:t>
            </a:r>
            <a:r>
              <a:rPr lang="ca-ES" sz="2400" dirty="0" err="1"/>
              <a:t>bibliografía</a:t>
            </a:r>
            <a:r>
              <a:rPr lang="ca-ES" sz="2400" dirty="0"/>
              <a:t> para estos dos </a:t>
            </a:r>
            <a:r>
              <a:rPr lang="ca-ES" sz="2400" dirty="0" err="1"/>
              <a:t>temas</a:t>
            </a:r>
            <a:r>
              <a:rPr lang="ca-ES" sz="2400" dirty="0"/>
              <a:t>, </a:t>
            </a:r>
            <a:r>
              <a:rPr lang="ca-ES" sz="2400" dirty="0" err="1"/>
              <a:t>basados</a:t>
            </a:r>
            <a:r>
              <a:rPr lang="ca-ES" sz="2400" dirty="0"/>
              <a:t> </a:t>
            </a:r>
            <a:r>
              <a:rPr lang="ca-ES" sz="2400" dirty="0" err="1"/>
              <a:t>principalmente</a:t>
            </a:r>
            <a:r>
              <a:rPr lang="ca-ES" sz="2400" dirty="0"/>
              <a:t> en el uso de </a:t>
            </a:r>
            <a:r>
              <a:rPr lang="ca-ES" sz="2400" dirty="0" err="1"/>
              <a:t>Colabs</a:t>
            </a:r>
            <a:r>
              <a:rPr lang="ca-ES" sz="2400" dirty="0"/>
              <a:t>, scripts de R y </a:t>
            </a:r>
            <a:r>
              <a:rPr lang="ca-ES" sz="2400" dirty="0" err="1"/>
              <a:t>ficheros</a:t>
            </a:r>
            <a:r>
              <a:rPr lang="ca-ES" sz="2400" dirty="0"/>
              <a:t> </a:t>
            </a:r>
            <a:r>
              <a:rPr lang="ca-ES" sz="2400" dirty="0" err="1"/>
              <a:t>html</a:t>
            </a:r>
            <a:r>
              <a:rPr lang="ca-ES" sz="2400" dirty="0"/>
              <a:t> interactives que se </a:t>
            </a:r>
            <a:r>
              <a:rPr lang="ca-ES" sz="2400" dirty="0" err="1"/>
              <a:t>pueden</a:t>
            </a:r>
            <a:r>
              <a:rPr lang="ca-ES" sz="2400" dirty="0"/>
              <a:t> encontrar en el </a:t>
            </a:r>
            <a:r>
              <a:rPr lang="ca-ES" sz="2400" dirty="0" err="1"/>
              <a:t>directorio</a:t>
            </a:r>
            <a:r>
              <a:rPr lang="ca-ES" sz="2400" dirty="0"/>
              <a:t> “MULTIVARIANT” de la </a:t>
            </a:r>
            <a:r>
              <a:rPr lang="ca-ES" sz="2400" dirty="0" err="1"/>
              <a:t>dirección</a:t>
            </a:r>
            <a:r>
              <a:rPr lang="ca-ES" sz="2400" dirty="0"/>
              <a:t> web: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87E44784-8BE9-451A-ABCF-0B91DDF16A60}"/>
              </a:ext>
            </a:extLst>
          </p:cNvPr>
          <p:cNvSpPr txBox="1"/>
          <p:nvPr/>
        </p:nvSpPr>
        <p:spPr>
          <a:xfrm>
            <a:off x="1343340" y="5373270"/>
            <a:ext cx="687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La </a:t>
            </a:r>
            <a:r>
              <a:rPr lang="ca-ES" dirty="0" err="1"/>
              <a:t>explicación</a:t>
            </a:r>
            <a:r>
              <a:rPr lang="ca-ES" dirty="0"/>
              <a:t> y pràctica se realitzarà </a:t>
            </a:r>
            <a:r>
              <a:rPr lang="ca-ES" dirty="0" err="1"/>
              <a:t>mediante</a:t>
            </a:r>
            <a:r>
              <a:rPr lang="ca-ES" dirty="0"/>
              <a:t> un </a:t>
            </a:r>
            <a:r>
              <a:rPr lang="ca-ES" dirty="0" err="1"/>
              <a:t>fichero</a:t>
            </a:r>
            <a:r>
              <a:rPr lang="ca-ES" dirty="0"/>
              <a:t> de tipo </a:t>
            </a:r>
            <a:r>
              <a:rPr lang="ca-ES" dirty="0" err="1"/>
              <a:t>Colab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476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1330" y="3068950"/>
            <a:ext cx="9433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indent="-4763" algn="ctr"/>
            <a:r>
              <a:rPr lang="es-ES" sz="6000" dirty="0">
                <a:solidFill>
                  <a:schemeClr val="bg1"/>
                </a:solidFill>
              </a:rPr>
              <a:t>Muchas gracias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8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074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4815A83BD824C93BB958F40CF64DE" ma:contentTypeVersion="5" ma:contentTypeDescription="Crea un document nou" ma:contentTypeScope="" ma:versionID="0a4d95f93f0186c496cc2075ca623b6a">
  <xsd:schema xmlns:xsd="http://www.w3.org/2001/XMLSchema" xmlns:xs="http://www.w3.org/2001/XMLSchema" xmlns:p="http://schemas.microsoft.com/office/2006/metadata/properties" xmlns:ns1="http://schemas.microsoft.com/sharepoint/v3" xmlns:ns2="130798d0-511a-4d3b-b07f-a1c302155d42" targetNamespace="http://schemas.microsoft.com/office/2006/metadata/properties" ma:root="true" ma:fieldsID="e4f6672eb8272750b75ab25b47142db1" ns1:_="" ns2:_="">
    <xsd:import namespace="http://schemas.microsoft.com/sharepoint/v3"/>
    <xsd:import namespace="130798d0-511a-4d3b-b07f-a1c302155d42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1:DepartamentoNoticia_LKP_sc" minOccurs="0"/>
                <xsd:element ref="ns2:Dept_x003a_T_x00ed_to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ma:displayName="Descripció" ma:internalName="RoutingRuleDescription">
      <xsd:simpleType>
        <xsd:restriction base="dms:Text">
          <xsd:maxLength value="255"/>
        </xsd:restriction>
      </xsd:simpleType>
    </xsd:element>
    <xsd:element name="DepartamentoNoticia_LKP_sc" ma:index="9" nillable="true" ma:displayName="Dept" ma:description="Departament" ma:list="{5403D093-990A-4528-9751-A27B8EC05FF3}" ma:internalName="DepartamentoNoticia_LKP_sc" ma:readOnly="false" ma:showField="Title" ma:web="{d030872a-6739-4317-8d6c-277c3c44041f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798d0-511a-4d3b-b07f-a1c302155d42" elementFormDefault="qualified">
    <xsd:import namespace="http://schemas.microsoft.com/office/2006/documentManagement/types"/>
    <xsd:import namespace="http://schemas.microsoft.com/office/infopath/2007/PartnerControls"/>
    <xsd:element name="Dept_x003a_T_x00ed_tol" ma:index="10" nillable="true" ma:displayName="Departament" ma:list="{5403D093-990A-4528-9751-A27B8EC05FF3}" ma:internalName="Dept_x003a_T_x00ed_tol" ma:readOnly="true" ma:showField="Title" ma:web="d030872a-6739-4317-8d6c-277c3c44041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amentoNoticia_LKP_sc xmlns="http://schemas.microsoft.com/sharepoint/v3">8</DepartamentoNoticia_LKP_sc>
    <RoutingRuleDescription xmlns="http://schemas.microsoft.com/sharepoint/v3">Plantilla PWP per a les presentacions dels nostres docents als cursos.</RoutingRuleDescrip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81E107-5D91-43B5-AF52-D2386EBDB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0798d0-511a-4d3b-b07f-a1c302155d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6FE4A9-5D86-497B-8153-AAB11DB61D3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30798d0-511a-4d3b-b07f-a1c302155d42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E5DEB7-8EDE-406B-BB0C-9C4D67C7F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94</Words>
  <Application>Microsoft Office PowerPoint</Application>
  <PresentationFormat>Pantalla panoràmica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PWP per a les presentacions docents</dc:title>
  <dc:creator>Carles Garcia Altés</dc:creator>
  <cp:lastModifiedBy>Antonio Monleon Getino</cp:lastModifiedBy>
  <cp:revision>196</cp:revision>
  <dcterms:created xsi:type="dcterms:W3CDTF">2014-12-18T10:05:54Z</dcterms:created>
  <dcterms:modified xsi:type="dcterms:W3CDTF">2024-06-04T10:09:59Z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0x010100F4C4815A83BD824C93BB958F40CF64DE</vt:lpwstr>
  </property>
</Properties>
</file>