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310" r:id="rId5"/>
    <p:sldId id="287" r:id="rId6"/>
    <p:sldId id="298" r:id="rId7"/>
    <p:sldId id="301" r:id="rId8"/>
    <p:sldId id="311" r:id="rId9"/>
    <p:sldId id="302" r:id="rId10"/>
    <p:sldId id="279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529" userDrawn="1">
          <p15:clr>
            <a:srgbClr val="A4A3A4"/>
          </p15:clr>
        </p15:guide>
        <p15:guide id="3" orient="horz" pos="1026" userDrawn="1">
          <p15:clr>
            <a:srgbClr val="A4A3A4"/>
          </p15:clr>
        </p15:guide>
        <p15:guide id="4" pos="7242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5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CE"/>
    <a:srgbClr val="F54257"/>
    <a:srgbClr val="F6B511"/>
    <a:srgbClr val="CCE3F5"/>
    <a:srgbClr val="DDF0FF"/>
    <a:srgbClr val="FFFFFF"/>
    <a:srgbClr val="0066FF"/>
    <a:srgbClr val="78B3DF"/>
    <a:srgbClr val="B9E85C"/>
    <a:srgbClr val="F10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2298" y="108"/>
      </p:cViewPr>
      <p:guideLst>
        <p:guide orient="horz" pos="663"/>
        <p:guide pos="529"/>
        <p:guide orient="horz" pos="1026"/>
        <p:guide pos="7242"/>
        <p:guide pos="3840"/>
        <p:guide orient="horz" pos="5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4C3D9-1DCB-4224-B632-E5CDF1D417BF}" type="datetimeFigureOut">
              <a:rPr lang="ca-ES" smtClean="0"/>
              <a:t>10/3/2023</a:t>
            </a:fld>
            <a:endParaRPr lang="ca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ca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69C39-07A5-4F11-B35D-EA97FB50905B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4637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" t="9088" r="-231" b="19433"/>
          <a:stretch/>
        </p:blipFill>
        <p:spPr>
          <a:xfrm>
            <a:off x="3321" y="832409"/>
            <a:ext cx="12216388" cy="6025591"/>
          </a:xfrm>
          <a:prstGeom prst="rect">
            <a:avLst/>
          </a:prstGeom>
        </p:spPr>
      </p:pic>
      <p:sp>
        <p:nvSpPr>
          <p:cNvPr id="14" name="Entrada manual 5"/>
          <p:cNvSpPr/>
          <p:nvPr userDrawn="1"/>
        </p:nvSpPr>
        <p:spPr>
          <a:xfrm flipH="1" flipV="1">
            <a:off x="-15636" y="832409"/>
            <a:ext cx="6616059" cy="504492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880 w 10000"/>
              <a:gd name="connsiteY0" fmla="*/ 52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880 w 10000"/>
              <a:gd name="connsiteY4" fmla="*/ 5200 h 10000"/>
              <a:gd name="connsiteX0" fmla="*/ 43 w 10000"/>
              <a:gd name="connsiteY0" fmla="*/ 3578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43 w 10000"/>
              <a:gd name="connsiteY4" fmla="*/ 3578 h 10000"/>
              <a:gd name="connsiteX0" fmla="*/ 43 w 10000"/>
              <a:gd name="connsiteY0" fmla="*/ 1841 h 8263"/>
              <a:gd name="connsiteX1" fmla="*/ 10000 w 10000"/>
              <a:gd name="connsiteY1" fmla="*/ 0 h 8263"/>
              <a:gd name="connsiteX2" fmla="*/ 10000 w 10000"/>
              <a:gd name="connsiteY2" fmla="*/ 8263 h 8263"/>
              <a:gd name="connsiteX3" fmla="*/ 0 w 10000"/>
              <a:gd name="connsiteY3" fmla="*/ 8263 h 8263"/>
              <a:gd name="connsiteX4" fmla="*/ 43 w 10000"/>
              <a:gd name="connsiteY4" fmla="*/ 1841 h 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8263">
                <a:moveTo>
                  <a:pt x="43" y="1841"/>
                </a:moveTo>
                <a:lnTo>
                  <a:pt x="10000" y="0"/>
                </a:lnTo>
                <a:lnTo>
                  <a:pt x="10000" y="8263"/>
                </a:lnTo>
                <a:lnTo>
                  <a:pt x="0" y="8263"/>
                </a:lnTo>
                <a:cubicBezTo>
                  <a:pt x="14" y="6122"/>
                  <a:pt x="29" y="3982"/>
                  <a:pt x="43" y="1841"/>
                </a:cubicBezTo>
                <a:close/>
              </a:path>
            </a:pathLst>
          </a:custGeom>
          <a:gradFill flip="none" rotWithShape="1">
            <a:gsLst>
              <a:gs pos="0">
                <a:schemeClr val="tx1"/>
              </a:gs>
              <a:gs pos="79000">
                <a:schemeClr val="tx1">
                  <a:alpha val="0"/>
                  <a:lumMod val="45000"/>
                  <a:lumOff val="5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  <p:sp>
        <p:nvSpPr>
          <p:cNvPr id="9" name="8 Rectángulo"/>
          <p:cNvSpPr/>
          <p:nvPr userDrawn="1"/>
        </p:nvSpPr>
        <p:spPr>
          <a:xfrm>
            <a:off x="8112280" y="-1827730"/>
            <a:ext cx="2631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a-E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ca-ES" sz="18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IL3</a:t>
            </a:r>
            <a:r>
              <a:rPr lang="ca-ES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Live</a:t>
            </a:r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00" y="145531"/>
            <a:ext cx="6264870" cy="662366"/>
          </a:xfrm>
          <a:prstGeom prst="rect">
            <a:avLst/>
          </a:prstGeom>
        </p:spPr>
      </p:pic>
      <p:sp>
        <p:nvSpPr>
          <p:cNvPr id="12" name="Entrada manual 5"/>
          <p:cNvSpPr/>
          <p:nvPr userDrawn="1"/>
        </p:nvSpPr>
        <p:spPr>
          <a:xfrm flipH="1" flipV="1">
            <a:off x="-15989" y="832410"/>
            <a:ext cx="6616059" cy="504492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880 w 10000"/>
              <a:gd name="connsiteY0" fmla="*/ 52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880 w 10000"/>
              <a:gd name="connsiteY4" fmla="*/ 5200 h 10000"/>
              <a:gd name="connsiteX0" fmla="*/ 43 w 10000"/>
              <a:gd name="connsiteY0" fmla="*/ 3578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43 w 10000"/>
              <a:gd name="connsiteY4" fmla="*/ 3578 h 10000"/>
              <a:gd name="connsiteX0" fmla="*/ 43 w 10000"/>
              <a:gd name="connsiteY0" fmla="*/ 1841 h 8263"/>
              <a:gd name="connsiteX1" fmla="*/ 10000 w 10000"/>
              <a:gd name="connsiteY1" fmla="*/ 0 h 8263"/>
              <a:gd name="connsiteX2" fmla="*/ 10000 w 10000"/>
              <a:gd name="connsiteY2" fmla="*/ 8263 h 8263"/>
              <a:gd name="connsiteX3" fmla="*/ 0 w 10000"/>
              <a:gd name="connsiteY3" fmla="*/ 8263 h 8263"/>
              <a:gd name="connsiteX4" fmla="*/ 43 w 10000"/>
              <a:gd name="connsiteY4" fmla="*/ 1841 h 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8263">
                <a:moveTo>
                  <a:pt x="43" y="1841"/>
                </a:moveTo>
                <a:lnTo>
                  <a:pt x="10000" y="0"/>
                </a:lnTo>
                <a:lnTo>
                  <a:pt x="10000" y="8263"/>
                </a:lnTo>
                <a:lnTo>
                  <a:pt x="0" y="8263"/>
                </a:lnTo>
                <a:cubicBezTo>
                  <a:pt x="14" y="6122"/>
                  <a:pt x="29" y="3982"/>
                  <a:pt x="43" y="1841"/>
                </a:cubicBezTo>
                <a:close/>
              </a:path>
            </a:pathLst>
          </a:custGeom>
          <a:solidFill>
            <a:srgbClr val="006ED1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800"/>
          </a:p>
        </p:txBody>
      </p:sp>
    </p:spTree>
    <p:extLst>
      <p:ext uri="{BB962C8B-B14F-4D97-AF65-F5344CB8AC3E}">
        <p14:creationId xmlns:p14="http://schemas.microsoft.com/office/powerpoint/2010/main" val="91690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99" y="116540"/>
            <a:ext cx="5544771" cy="59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807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IOR ESPE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 userDrawn="1"/>
        </p:nvSpPr>
        <p:spPr>
          <a:xfrm>
            <a:off x="0" y="764630"/>
            <a:ext cx="12192000" cy="611310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199" y="116540"/>
            <a:ext cx="5544771" cy="59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0841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2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ÀGIN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Rectángulo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490" y="3068951"/>
            <a:ext cx="7489040" cy="84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34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405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monleong@ub.ed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ookdown.org/hbsabafaculty/ids_book/" TargetMode="External"/><Relationship Id="rId2" Type="http://schemas.openxmlformats.org/officeDocument/2006/relationships/hyperlink" Target="http://biost3.bio.ub.edu/html/posgrado_data_science2023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4ds.had.co.nz/index.html" TargetMode="External"/><Relationship Id="rId5" Type="http://schemas.openxmlformats.org/officeDocument/2006/relationships/hyperlink" Target="https://cran.r-project.org/web/packages/" TargetMode="External"/><Relationship Id="rId4" Type="http://schemas.openxmlformats.org/officeDocument/2006/relationships/hyperlink" Target="https://moderndive.com/1-getting-started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cran.r-project.org/bin/macosx/RMacOSX-FAQ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73247" y="1052513"/>
            <a:ext cx="5366773" cy="49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"/>
              </a:lnSpc>
            </a:pPr>
            <a:r>
              <a:rPr lang="es-ES" sz="32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Lenguaje de programación R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95250" y="2852920"/>
            <a:ext cx="4536630" cy="2305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es-E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Toni Monleón-Getino</a:t>
            </a:r>
          </a:p>
          <a:p>
            <a:pPr>
              <a:lnSpc>
                <a:spcPts val="3500"/>
              </a:lnSpc>
            </a:pPr>
            <a:r>
              <a:rPr lang="es-E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amonleong@ub.edu</a:t>
            </a:r>
            <a:r>
              <a:rPr lang="es-E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ts val="3500"/>
              </a:lnSpc>
            </a:pPr>
            <a:r>
              <a:rPr lang="es-E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Profesor Titular</a:t>
            </a:r>
          </a:p>
          <a:p>
            <a:pPr>
              <a:lnSpc>
                <a:spcPts val="3500"/>
              </a:lnSpc>
            </a:pPr>
            <a:r>
              <a:rPr lang="es-ES" sz="2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Secció</a:t>
            </a:r>
            <a:r>
              <a:rPr lang="es-E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d’ Estadística</a:t>
            </a:r>
          </a:p>
          <a:p>
            <a:pPr>
              <a:lnSpc>
                <a:spcPts val="3500"/>
              </a:lnSpc>
            </a:pPr>
            <a:r>
              <a:rPr lang="es-ES" sz="2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Universitat</a:t>
            </a:r>
            <a:r>
              <a:rPr lang="es-E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Barcelona</a:t>
            </a:r>
          </a:p>
        </p:txBody>
      </p:sp>
    </p:spTree>
    <p:extLst>
      <p:ext uri="{BB962C8B-B14F-4D97-AF65-F5344CB8AC3E}">
        <p14:creationId xmlns:p14="http://schemas.microsoft.com/office/powerpoint/2010/main" val="20781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1 Rectángulo"/>
          <p:cNvSpPr/>
          <p:nvPr/>
        </p:nvSpPr>
        <p:spPr>
          <a:xfrm>
            <a:off x="839788" y="1044000"/>
            <a:ext cx="1899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>
                <a:solidFill>
                  <a:srgbClr val="0072C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Índice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1055300" y="1988800"/>
            <a:ext cx="6120850" cy="4549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0072CE"/>
              </a:buClr>
              <a:buFont typeface="+mj-lt"/>
              <a:buAutoNum type="arabicPeriod"/>
            </a:pPr>
            <a:r>
              <a:rPr lang="es-ES" sz="2800" dirty="0"/>
              <a:t>Introducción</a:t>
            </a:r>
          </a:p>
          <a:p>
            <a:pPr marL="342900" indent="-342900">
              <a:lnSpc>
                <a:spcPct val="150000"/>
              </a:lnSpc>
              <a:buClr>
                <a:srgbClr val="0072CE"/>
              </a:buClr>
              <a:buFont typeface="+mj-lt"/>
              <a:buAutoNum type="arabicPeriod"/>
            </a:pPr>
            <a:r>
              <a:rPr lang="es-ES" sz="2800" dirty="0"/>
              <a:t>Perspectiva histórica</a:t>
            </a:r>
          </a:p>
          <a:p>
            <a:pPr marL="342900" indent="-342900">
              <a:lnSpc>
                <a:spcPct val="150000"/>
              </a:lnSpc>
              <a:buClr>
                <a:srgbClr val="0072CE"/>
              </a:buClr>
              <a:buFont typeface="+mj-lt"/>
              <a:buAutoNum type="arabicPeriod"/>
            </a:pPr>
            <a:r>
              <a:rPr lang="es-ES" sz="2800" dirty="0"/>
              <a:t>Manejo en R, </a:t>
            </a:r>
            <a:r>
              <a:rPr lang="es-ES" sz="2800" dirty="0" err="1"/>
              <a:t>Rstudio</a:t>
            </a:r>
            <a:r>
              <a:rPr lang="es-ES" sz="2800" dirty="0"/>
              <a:t>, </a:t>
            </a:r>
            <a:r>
              <a:rPr lang="es-ES" sz="2800" dirty="0" err="1"/>
              <a:t>Colab</a:t>
            </a:r>
            <a:endParaRPr lang="es-ES" sz="2800" dirty="0"/>
          </a:p>
          <a:p>
            <a:pPr marL="342900" indent="-342900">
              <a:lnSpc>
                <a:spcPct val="150000"/>
              </a:lnSpc>
              <a:buClr>
                <a:srgbClr val="0072CE"/>
              </a:buClr>
              <a:buFont typeface="+mj-lt"/>
              <a:buAutoNum type="arabicPeriod"/>
            </a:pPr>
            <a:r>
              <a:rPr lang="es-ES" sz="2800" dirty="0"/>
              <a:t>Lenguaje de programación</a:t>
            </a:r>
          </a:p>
          <a:p>
            <a:pPr marL="342900" indent="-342900">
              <a:lnSpc>
                <a:spcPct val="150000"/>
              </a:lnSpc>
              <a:buClr>
                <a:srgbClr val="0072CE"/>
              </a:buClr>
              <a:buFont typeface="+mj-lt"/>
              <a:buAutoNum type="arabicPeriod"/>
            </a:pPr>
            <a:r>
              <a:rPr lang="es-ES" sz="2800" dirty="0"/>
              <a:t>Estructuras de datos</a:t>
            </a:r>
          </a:p>
          <a:p>
            <a:pPr marL="342900" indent="-342900">
              <a:lnSpc>
                <a:spcPct val="150000"/>
              </a:lnSpc>
              <a:buClr>
                <a:srgbClr val="0072CE"/>
              </a:buClr>
              <a:buFont typeface="+mj-lt"/>
              <a:buAutoNum type="arabicPeriod"/>
            </a:pPr>
            <a:r>
              <a:rPr lang="es-ES" sz="2800" dirty="0"/>
              <a:t>Gráficos</a:t>
            </a:r>
          </a:p>
          <a:p>
            <a:pPr marL="342900" indent="-342900">
              <a:lnSpc>
                <a:spcPct val="150000"/>
              </a:lnSpc>
              <a:buClr>
                <a:srgbClr val="0072CE"/>
              </a:buClr>
              <a:buFont typeface="+mj-lt"/>
              <a:buAutoNum type="arabicPeriod"/>
            </a:pPr>
            <a:r>
              <a:rPr lang="es-ES" sz="2800" dirty="0"/>
              <a:t>Programación y paquetes</a:t>
            </a:r>
          </a:p>
        </p:txBody>
      </p:sp>
      <p:pic>
        <p:nvPicPr>
          <p:cNvPr id="1028" name="Picture 4" descr="R">
            <a:extLst>
              <a:ext uri="{FF2B5EF4-FFF2-40B4-BE49-F238E27FC236}">
                <a16:creationId xmlns:a16="http://schemas.microsoft.com/office/drawing/2014/main" id="{ACB8DD62-257B-40EF-B72B-3E8E15E4D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99" y="1844780"/>
            <a:ext cx="3809561" cy="295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354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Rectángulo"/>
          <p:cNvSpPr/>
          <p:nvPr/>
        </p:nvSpPr>
        <p:spPr>
          <a:xfrm>
            <a:off x="837616" y="1055205"/>
            <a:ext cx="78503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>
                <a:solidFill>
                  <a:srgbClr val="0072C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Objetivos</a:t>
            </a:r>
          </a:p>
        </p:txBody>
      </p:sp>
      <p:grpSp>
        <p:nvGrpSpPr>
          <p:cNvPr id="13" name="Grupo 12"/>
          <p:cNvGrpSpPr/>
          <p:nvPr/>
        </p:nvGrpSpPr>
        <p:grpSpPr>
          <a:xfrm>
            <a:off x="839270" y="1844054"/>
            <a:ext cx="5215379" cy="1070450"/>
            <a:chOff x="5687154" y="1268699"/>
            <a:chExt cx="5207172" cy="1070450"/>
          </a:xfrm>
        </p:grpSpPr>
        <p:sp>
          <p:nvSpPr>
            <p:cNvPr id="14" name="6 Elipse"/>
            <p:cNvSpPr/>
            <p:nvPr/>
          </p:nvSpPr>
          <p:spPr>
            <a:xfrm>
              <a:off x="5687154" y="1268699"/>
              <a:ext cx="467264" cy="468000"/>
            </a:xfrm>
            <a:prstGeom prst="ellipse">
              <a:avLst/>
            </a:prstGeom>
            <a:solidFill>
              <a:srgbClr val="007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latin typeface="+mj-lt"/>
                </a:rPr>
                <a:t>1</a:t>
              </a:r>
            </a:p>
          </p:txBody>
        </p:sp>
        <p:cxnSp>
          <p:nvCxnSpPr>
            <p:cNvPr id="15" name="Conector recto 14"/>
            <p:cNvCxnSpPr/>
            <p:nvPr/>
          </p:nvCxnSpPr>
          <p:spPr>
            <a:xfrm flipV="1">
              <a:off x="5933456" y="1736699"/>
              <a:ext cx="0" cy="602450"/>
            </a:xfrm>
            <a:prstGeom prst="line">
              <a:avLst/>
            </a:prstGeom>
            <a:ln w="25400">
              <a:solidFill>
                <a:srgbClr val="0072CE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5 Rectángulo"/>
            <p:cNvSpPr/>
            <p:nvPr/>
          </p:nvSpPr>
          <p:spPr>
            <a:xfrm>
              <a:off x="6179758" y="1474534"/>
              <a:ext cx="471456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0"/>
                </a:spcBef>
              </a:pPr>
              <a:r>
                <a:rPr lang="es-ES" sz="2400" dirty="0">
                  <a:latin typeface="+mj-lt"/>
                </a:rPr>
                <a:t>Manejo del programa R.</a:t>
              </a:r>
              <a:endParaRPr lang="es-ES" sz="2400" b="1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33" name="Grupo 32"/>
          <p:cNvGrpSpPr/>
          <p:nvPr/>
        </p:nvGrpSpPr>
        <p:grpSpPr>
          <a:xfrm>
            <a:off x="839270" y="3441219"/>
            <a:ext cx="5215379" cy="1070450"/>
            <a:chOff x="5687154" y="1268699"/>
            <a:chExt cx="5207172" cy="1070450"/>
          </a:xfrm>
        </p:grpSpPr>
        <p:sp>
          <p:nvSpPr>
            <p:cNvPr id="34" name="6 Elipse"/>
            <p:cNvSpPr/>
            <p:nvPr/>
          </p:nvSpPr>
          <p:spPr>
            <a:xfrm>
              <a:off x="5687154" y="1268699"/>
              <a:ext cx="467264" cy="468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latin typeface="+mj-lt"/>
                </a:rPr>
                <a:t>2</a:t>
              </a:r>
            </a:p>
          </p:txBody>
        </p:sp>
        <p:cxnSp>
          <p:nvCxnSpPr>
            <p:cNvPr id="35" name="Conector recto 34"/>
            <p:cNvCxnSpPr/>
            <p:nvPr/>
          </p:nvCxnSpPr>
          <p:spPr>
            <a:xfrm flipV="1">
              <a:off x="5933456" y="1736699"/>
              <a:ext cx="0" cy="60245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5 Rectángulo"/>
            <p:cNvSpPr/>
            <p:nvPr/>
          </p:nvSpPr>
          <p:spPr>
            <a:xfrm>
              <a:off x="6179758" y="1474534"/>
              <a:ext cx="471456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0"/>
                </a:spcBef>
              </a:pPr>
              <a:r>
                <a:rPr lang="es-ES" sz="2400" dirty="0">
                  <a:latin typeface="+mj-lt"/>
                </a:rPr>
                <a:t>Uso de ejemplos de Data </a:t>
              </a:r>
              <a:r>
                <a:rPr lang="es-ES" sz="2400" dirty="0" err="1">
                  <a:latin typeface="+mj-lt"/>
                </a:rPr>
                <a:t>Science</a:t>
              </a:r>
              <a:r>
                <a:rPr lang="es-ES" sz="2400" dirty="0">
                  <a:latin typeface="+mj-lt"/>
                </a:rPr>
                <a:t> en R.</a:t>
              </a:r>
              <a:endParaRPr lang="es-ES" sz="2400" b="1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37" name="Grupo 36"/>
          <p:cNvGrpSpPr/>
          <p:nvPr/>
        </p:nvGrpSpPr>
        <p:grpSpPr>
          <a:xfrm>
            <a:off x="839270" y="4950324"/>
            <a:ext cx="5256730" cy="1406164"/>
            <a:chOff x="5687154" y="1268699"/>
            <a:chExt cx="5248458" cy="1406164"/>
          </a:xfrm>
        </p:grpSpPr>
        <p:sp>
          <p:nvSpPr>
            <p:cNvPr id="38" name="6 Elipse"/>
            <p:cNvSpPr/>
            <p:nvPr/>
          </p:nvSpPr>
          <p:spPr>
            <a:xfrm>
              <a:off x="5687154" y="1268699"/>
              <a:ext cx="467264" cy="468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latin typeface="+mj-lt"/>
                </a:rPr>
                <a:t>3</a:t>
              </a:r>
            </a:p>
          </p:txBody>
        </p:sp>
        <p:cxnSp>
          <p:nvCxnSpPr>
            <p:cNvPr id="39" name="Conector recto 38"/>
            <p:cNvCxnSpPr/>
            <p:nvPr/>
          </p:nvCxnSpPr>
          <p:spPr>
            <a:xfrm flipV="1">
              <a:off x="5933456" y="1736699"/>
              <a:ext cx="0" cy="602450"/>
            </a:xfrm>
            <a:prstGeom prst="line">
              <a:avLst/>
            </a:prstGeom>
            <a:ln w="25400">
              <a:solidFill>
                <a:srgbClr val="F6B51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5 Rectángulo"/>
            <p:cNvSpPr/>
            <p:nvPr/>
          </p:nvSpPr>
          <p:spPr>
            <a:xfrm>
              <a:off x="6179758" y="1474534"/>
              <a:ext cx="475585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0"/>
                </a:spcBef>
              </a:pPr>
              <a:r>
                <a:rPr lang="es-ES" sz="2400" dirty="0"/>
                <a:t>Conocer cómo puede ejecutarse código R en diferentes entornos (R, </a:t>
              </a:r>
              <a:r>
                <a:rPr lang="es-ES" sz="2400" dirty="0" err="1"/>
                <a:t>Rstudio</a:t>
              </a:r>
              <a:r>
                <a:rPr lang="es-ES" sz="2400" dirty="0"/>
                <a:t>, </a:t>
              </a:r>
              <a:r>
                <a:rPr lang="es-ES" sz="2400" dirty="0" err="1"/>
                <a:t>colab</a:t>
              </a:r>
              <a:r>
                <a:rPr lang="es-ES" sz="2400" dirty="0"/>
                <a:t>)</a:t>
              </a:r>
              <a:r>
                <a:rPr lang="es-ES" sz="2400" dirty="0">
                  <a:latin typeface="+mj-lt"/>
                </a:rPr>
                <a:t>.</a:t>
              </a:r>
              <a:endParaRPr lang="es-ES" sz="2400" b="1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upo 40"/>
          <p:cNvGrpSpPr/>
          <p:nvPr/>
        </p:nvGrpSpPr>
        <p:grpSpPr>
          <a:xfrm>
            <a:off x="6096000" y="1859308"/>
            <a:ext cx="5400675" cy="1406164"/>
            <a:chOff x="5687154" y="1268699"/>
            <a:chExt cx="5207172" cy="1406164"/>
          </a:xfrm>
        </p:grpSpPr>
        <p:sp>
          <p:nvSpPr>
            <p:cNvPr id="42" name="6 Elipse"/>
            <p:cNvSpPr/>
            <p:nvPr/>
          </p:nvSpPr>
          <p:spPr>
            <a:xfrm>
              <a:off x="5687154" y="1268699"/>
              <a:ext cx="467264" cy="468000"/>
            </a:xfrm>
            <a:prstGeom prst="ellipse">
              <a:avLst/>
            </a:prstGeom>
            <a:solidFill>
              <a:srgbClr val="F542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latin typeface="+mj-lt"/>
                </a:rPr>
                <a:t>3</a:t>
              </a:r>
            </a:p>
          </p:txBody>
        </p:sp>
        <p:cxnSp>
          <p:nvCxnSpPr>
            <p:cNvPr id="43" name="Conector recto 42"/>
            <p:cNvCxnSpPr/>
            <p:nvPr/>
          </p:nvCxnSpPr>
          <p:spPr>
            <a:xfrm flipV="1">
              <a:off x="5933456" y="1736699"/>
              <a:ext cx="0" cy="602450"/>
            </a:xfrm>
            <a:prstGeom prst="line">
              <a:avLst/>
            </a:prstGeom>
            <a:ln w="25400">
              <a:solidFill>
                <a:srgbClr val="F54257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5 Rectángulo"/>
            <p:cNvSpPr/>
            <p:nvPr/>
          </p:nvSpPr>
          <p:spPr>
            <a:xfrm>
              <a:off x="6179758" y="1474534"/>
              <a:ext cx="471456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0"/>
                </a:spcBef>
              </a:pPr>
              <a:r>
                <a:rPr lang="es-ES" sz="2400" dirty="0"/>
                <a:t>Saber manejar datos, realizar análisis estadísticos, gráficos y funciones mediante R.</a:t>
              </a:r>
              <a:endParaRPr lang="es-ES" sz="2400" b="1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45" name="Grupo 44"/>
          <p:cNvGrpSpPr/>
          <p:nvPr/>
        </p:nvGrpSpPr>
        <p:grpSpPr>
          <a:xfrm>
            <a:off x="6096000" y="3429000"/>
            <a:ext cx="5400675" cy="1113937"/>
            <a:chOff x="5687154" y="1268699"/>
            <a:chExt cx="5207172" cy="1070450"/>
          </a:xfrm>
        </p:grpSpPr>
        <p:sp>
          <p:nvSpPr>
            <p:cNvPr id="46" name="6 Elipse"/>
            <p:cNvSpPr/>
            <p:nvPr/>
          </p:nvSpPr>
          <p:spPr>
            <a:xfrm>
              <a:off x="5687154" y="1268699"/>
              <a:ext cx="467264" cy="468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latin typeface="+mj-lt"/>
                </a:rPr>
                <a:t>5</a:t>
              </a:r>
            </a:p>
          </p:txBody>
        </p:sp>
        <p:cxnSp>
          <p:nvCxnSpPr>
            <p:cNvPr id="47" name="Conector recto 46"/>
            <p:cNvCxnSpPr/>
            <p:nvPr/>
          </p:nvCxnSpPr>
          <p:spPr>
            <a:xfrm flipV="1">
              <a:off x="5933456" y="1736699"/>
              <a:ext cx="0" cy="602450"/>
            </a:xfrm>
            <a:prstGeom prst="line">
              <a:avLst/>
            </a:prstGeom>
            <a:ln w="25400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5 Rectángulo"/>
            <p:cNvSpPr/>
            <p:nvPr/>
          </p:nvSpPr>
          <p:spPr>
            <a:xfrm>
              <a:off x="6179758" y="1474534"/>
              <a:ext cx="4714568" cy="443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0"/>
                </a:spcBef>
              </a:pPr>
              <a:r>
                <a:rPr lang="es-ES" sz="2400" dirty="0"/>
                <a:t>Saber programar en R</a:t>
              </a:r>
              <a:r>
                <a:rPr lang="es-ES" sz="2400" dirty="0">
                  <a:latin typeface="+mj-lt"/>
                </a:rPr>
                <a:t>.</a:t>
              </a:r>
              <a:endParaRPr lang="es-ES" sz="2400" b="1" dirty="0">
                <a:latin typeface="+mj-lt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upo 48"/>
          <p:cNvGrpSpPr/>
          <p:nvPr/>
        </p:nvGrpSpPr>
        <p:grpSpPr>
          <a:xfrm>
            <a:off x="6118564" y="4950324"/>
            <a:ext cx="5378111" cy="1070450"/>
            <a:chOff x="5687154" y="1268699"/>
            <a:chExt cx="5369648" cy="1070450"/>
          </a:xfrm>
        </p:grpSpPr>
        <p:sp>
          <p:nvSpPr>
            <p:cNvPr id="50" name="6 Elipse"/>
            <p:cNvSpPr/>
            <p:nvPr/>
          </p:nvSpPr>
          <p:spPr>
            <a:xfrm>
              <a:off x="5687154" y="1268699"/>
              <a:ext cx="467264" cy="468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dirty="0">
                  <a:latin typeface="+mj-lt"/>
                </a:rPr>
                <a:t>6</a:t>
              </a:r>
            </a:p>
          </p:txBody>
        </p:sp>
        <p:cxnSp>
          <p:nvCxnSpPr>
            <p:cNvPr id="51" name="Conector recto 50"/>
            <p:cNvCxnSpPr/>
            <p:nvPr/>
          </p:nvCxnSpPr>
          <p:spPr>
            <a:xfrm flipV="1">
              <a:off x="5933456" y="1736699"/>
              <a:ext cx="0" cy="602450"/>
            </a:xfrm>
            <a:prstGeom prst="line">
              <a:avLst/>
            </a:prstGeom>
            <a:ln w="25400">
              <a:solidFill>
                <a:schemeClr val="accent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5 Rectángulo"/>
            <p:cNvSpPr/>
            <p:nvPr/>
          </p:nvSpPr>
          <p:spPr>
            <a:xfrm>
              <a:off x="6179758" y="1474534"/>
              <a:ext cx="48770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0"/>
                </a:spcBef>
              </a:pPr>
              <a:r>
                <a:rPr lang="es-ES" sz="2400" dirty="0">
                  <a:latin typeface="+mj-lt"/>
                </a:rPr>
                <a:t>Saber crear librerías en R.</a:t>
              </a:r>
              <a:endParaRPr lang="es-ES" sz="2400" b="1" dirty="0">
                <a:latin typeface="+mj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6415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58786" y="1055370"/>
            <a:ext cx="78503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200" dirty="0">
                <a:solidFill>
                  <a:srgbClr val="0072C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para las Prácticas</a:t>
            </a:r>
          </a:p>
        </p:txBody>
      </p:sp>
      <p:grpSp>
        <p:nvGrpSpPr>
          <p:cNvPr id="32" name="Grupo 31"/>
          <p:cNvGrpSpPr/>
          <p:nvPr/>
        </p:nvGrpSpPr>
        <p:grpSpPr>
          <a:xfrm>
            <a:off x="834644" y="1668468"/>
            <a:ext cx="10662031" cy="908375"/>
            <a:chOff x="951223" y="1668468"/>
            <a:chExt cx="10662031" cy="908375"/>
          </a:xfrm>
        </p:grpSpPr>
        <p:sp>
          <p:nvSpPr>
            <p:cNvPr id="6" name="Rectángulo redondeado 5"/>
            <p:cNvSpPr/>
            <p:nvPr/>
          </p:nvSpPr>
          <p:spPr>
            <a:xfrm>
              <a:off x="1387910" y="1668468"/>
              <a:ext cx="10225344" cy="908375"/>
            </a:xfrm>
            <a:prstGeom prst="roundRect">
              <a:avLst/>
            </a:prstGeom>
            <a:no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ES" sz="2000" dirty="0">
                  <a:solidFill>
                    <a:schemeClr val="tx1"/>
                  </a:solidFill>
                  <a:hlinkClick r:id="rId2"/>
                </a:rPr>
                <a:t>http://biost3.bio.ub.edu/html/posgrado_data_science2023/</a:t>
              </a:r>
              <a:r>
                <a:rPr lang="es-ES" sz="2000" dirty="0">
                  <a:solidFill>
                    <a:schemeClr val="tx1"/>
                  </a:solidFill>
                </a:rPr>
                <a:t>  </a:t>
              </a:r>
            </a:p>
          </p:txBody>
        </p:sp>
        <p:grpSp>
          <p:nvGrpSpPr>
            <p:cNvPr id="16" name="Grupo 15"/>
            <p:cNvGrpSpPr/>
            <p:nvPr/>
          </p:nvGrpSpPr>
          <p:grpSpPr>
            <a:xfrm>
              <a:off x="951223" y="1866495"/>
              <a:ext cx="446325" cy="446325"/>
              <a:chOff x="946646" y="1980174"/>
              <a:chExt cx="446325" cy="446325"/>
            </a:xfrm>
          </p:grpSpPr>
          <p:sp>
            <p:nvSpPr>
              <p:cNvPr id="26" name="Google Shape;455;p40"/>
              <p:cNvSpPr/>
              <p:nvPr/>
            </p:nvSpPr>
            <p:spPr>
              <a:xfrm rot="8100000">
                <a:off x="946646" y="1980174"/>
                <a:ext cx="446325" cy="446325"/>
              </a:xfrm>
              <a:prstGeom prst="teardrop">
                <a:avLst>
                  <a:gd name="adj" fmla="val 100000"/>
                </a:avLst>
              </a:prstGeom>
              <a:solidFill>
                <a:srgbClr val="0072CE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lang="es-ES" sz="900" dirty="0"/>
              </a:p>
            </p:txBody>
          </p:sp>
          <p:sp>
            <p:nvSpPr>
              <p:cNvPr id="7" name="CuadroTexto 6"/>
              <p:cNvSpPr txBox="1"/>
              <p:nvPr/>
            </p:nvSpPr>
            <p:spPr>
              <a:xfrm>
                <a:off x="1061793" y="2018670"/>
                <a:ext cx="216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31" name="Grupo 30"/>
          <p:cNvGrpSpPr/>
          <p:nvPr/>
        </p:nvGrpSpPr>
        <p:grpSpPr>
          <a:xfrm>
            <a:off x="834643" y="4651059"/>
            <a:ext cx="10662032" cy="908375"/>
            <a:chOff x="914558" y="2688506"/>
            <a:chExt cx="10662032" cy="908375"/>
          </a:xfrm>
        </p:grpSpPr>
        <p:sp>
          <p:nvSpPr>
            <p:cNvPr id="11" name="Rectángulo redondeado 10"/>
            <p:cNvSpPr/>
            <p:nvPr/>
          </p:nvSpPr>
          <p:spPr>
            <a:xfrm>
              <a:off x="1351245" y="2688506"/>
              <a:ext cx="10225345" cy="908375"/>
            </a:xfrm>
            <a:prstGeom prst="roundRect">
              <a:avLst/>
            </a:prstGeom>
            <a:no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ES" sz="2000" dirty="0">
                  <a:solidFill>
                    <a:schemeClr val="tx1"/>
                  </a:solidFill>
                </a:rPr>
                <a:t>R </a:t>
              </a:r>
              <a:r>
                <a:rPr lang="es-ES" sz="2000" dirty="0" err="1">
                  <a:solidFill>
                    <a:schemeClr val="tx1"/>
                  </a:solidFill>
                </a:rPr>
                <a:t>for</a:t>
              </a:r>
              <a:r>
                <a:rPr lang="es-ES" sz="2000" dirty="0">
                  <a:solidFill>
                    <a:schemeClr val="tx1"/>
                  </a:solidFill>
                </a:rPr>
                <a:t> managers:  </a:t>
              </a:r>
              <a:r>
                <a:rPr lang="es-ES" sz="2000" dirty="0">
                  <a:solidFill>
                    <a:schemeClr val="tx1"/>
                  </a:solidFill>
                  <a:hlinkClick r:id="rId3"/>
                </a:rPr>
                <a:t>https://bookdown.org/hbsabafaculty/ids_book/</a:t>
              </a:r>
              <a:r>
                <a:rPr lang="es-ES" sz="2000" dirty="0">
                  <a:solidFill>
                    <a:schemeClr val="tx1"/>
                  </a:solidFill>
                </a:rPr>
                <a:t> </a:t>
              </a:r>
            </a:p>
          </p:txBody>
        </p:sp>
        <p:grpSp>
          <p:nvGrpSpPr>
            <p:cNvPr id="28" name="Grupo 27"/>
            <p:cNvGrpSpPr/>
            <p:nvPr/>
          </p:nvGrpSpPr>
          <p:grpSpPr>
            <a:xfrm>
              <a:off x="914558" y="2943657"/>
              <a:ext cx="446325" cy="446325"/>
              <a:chOff x="909982" y="1976037"/>
              <a:chExt cx="446325" cy="446325"/>
            </a:xfrm>
          </p:grpSpPr>
          <p:sp>
            <p:nvSpPr>
              <p:cNvPr id="29" name="Google Shape;455;p40"/>
              <p:cNvSpPr/>
              <p:nvPr/>
            </p:nvSpPr>
            <p:spPr>
              <a:xfrm rot="8100000">
                <a:off x="909982" y="1976037"/>
                <a:ext cx="446325" cy="446325"/>
              </a:xfrm>
              <a:prstGeom prst="teardrop">
                <a:avLst>
                  <a:gd name="adj" fmla="val 100000"/>
                </a:avLst>
              </a:prstGeom>
              <a:solidFill>
                <a:srgbClr val="FF0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lang="es-ES" sz="900" dirty="0"/>
              </a:p>
            </p:txBody>
          </p:sp>
          <p:sp>
            <p:nvSpPr>
              <p:cNvPr id="30" name="CuadroTexto 29"/>
              <p:cNvSpPr txBox="1"/>
              <p:nvPr/>
            </p:nvSpPr>
            <p:spPr>
              <a:xfrm>
                <a:off x="1025129" y="2014533"/>
                <a:ext cx="216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34" name="Grupo 33"/>
          <p:cNvGrpSpPr/>
          <p:nvPr/>
        </p:nvGrpSpPr>
        <p:grpSpPr>
          <a:xfrm>
            <a:off x="852389" y="3592256"/>
            <a:ext cx="10644286" cy="908375"/>
            <a:chOff x="927727" y="1668468"/>
            <a:chExt cx="10644286" cy="908375"/>
          </a:xfrm>
        </p:grpSpPr>
        <p:sp>
          <p:nvSpPr>
            <p:cNvPr id="35" name="Rectángulo redondeado 34"/>
            <p:cNvSpPr/>
            <p:nvPr/>
          </p:nvSpPr>
          <p:spPr>
            <a:xfrm>
              <a:off x="1346668" y="1668468"/>
              <a:ext cx="10225345" cy="908375"/>
            </a:xfrm>
            <a:prstGeom prst="roundRect">
              <a:avLst/>
            </a:prstGeom>
            <a:no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ES" sz="2000" dirty="0">
                <a:solidFill>
                  <a:schemeClr val="tx1"/>
                </a:solidFill>
              </a:endParaRPr>
            </a:p>
          </p:txBody>
        </p:sp>
        <p:grpSp>
          <p:nvGrpSpPr>
            <p:cNvPr id="36" name="Grupo 35"/>
            <p:cNvGrpSpPr/>
            <p:nvPr/>
          </p:nvGrpSpPr>
          <p:grpSpPr>
            <a:xfrm>
              <a:off x="927727" y="1869121"/>
              <a:ext cx="446325" cy="446325"/>
              <a:chOff x="923150" y="1982800"/>
              <a:chExt cx="446325" cy="446325"/>
            </a:xfrm>
          </p:grpSpPr>
          <p:sp>
            <p:nvSpPr>
              <p:cNvPr id="37" name="Google Shape;455;p40"/>
              <p:cNvSpPr/>
              <p:nvPr/>
            </p:nvSpPr>
            <p:spPr>
              <a:xfrm rot="8100000">
                <a:off x="923150" y="1982800"/>
                <a:ext cx="446325" cy="446325"/>
              </a:xfrm>
              <a:prstGeom prst="teardrop">
                <a:avLst>
                  <a:gd name="adj" fmla="val 100000"/>
                </a:avLst>
              </a:pr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lang="es-ES" sz="900" dirty="0"/>
              </a:p>
            </p:txBody>
          </p:sp>
          <p:sp>
            <p:nvSpPr>
              <p:cNvPr id="38" name="CuadroTexto 37"/>
              <p:cNvSpPr txBox="1"/>
              <p:nvPr/>
            </p:nvSpPr>
            <p:spPr>
              <a:xfrm>
                <a:off x="1038297" y="2021296"/>
                <a:ext cx="216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9" name="Grupo 38"/>
          <p:cNvGrpSpPr/>
          <p:nvPr/>
        </p:nvGrpSpPr>
        <p:grpSpPr>
          <a:xfrm>
            <a:off x="852388" y="2580952"/>
            <a:ext cx="10644287" cy="908375"/>
            <a:chOff x="924323" y="2712094"/>
            <a:chExt cx="10644287" cy="908375"/>
          </a:xfrm>
        </p:grpSpPr>
        <p:sp>
          <p:nvSpPr>
            <p:cNvPr id="40" name="Rectángulo redondeado 39"/>
            <p:cNvSpPr/>
            <p:nvPr/>
          </p:nvSpPr>
          <p:spPr>
            <a:xfrm>
              <a:off x="1343266" y="2712094"/>
              <a:ext cx="10225344" cy="908375"/>
            </a:xfrm>
            <a:prstGeom prst="roundRect">
              <a:avLst/>
            </a:prstGeom>
            <a:no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dirty="0">
                  <a:solidFill>
                    <a:schemeClr val="tx1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A </a:t>
              </a:r>
              <a:r>
                <a:rPr lang="en-US" sz="2000" dirty="0" err="1">
                  <a:solidFill>
                    <a:schemeClr val="tx1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ModernDive</a:t>
              </a:r>
              <a:r>
                <a:rPr lang="en-US" sz="2000" dirty="0">
                  <a:solidFill>
                    <a:schemeClr val="tx1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 into R and the </a:t>
              </a:r>
              <a:r>
                <a:rPr lang="en-US" sz="2000" dirty="0" err="1">
                  <a:solidFill>
                    <a:schemeClr val="tx1"/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Tidyverse</a:t>
              </a:r>
              <a:r>
                <a:rPr lang="en-US" sz="2000" dirty="0">
                  <a:solidFill>
                    <a:schemeClr val="tx1"/>
                  </a:solidFill>
                </a:rPr>
                <a:t>: </a:t>
              </a:r>
              <a:r>
                <a:rPr lang="es-ES" sz="2000" dirty="0">
                  <a:solidFill>
                    <a:schemeClr val="tx1"/>
                  </a:solidFill>
                  <a:hlinkClick r:id="rId4"/>
                </a:rPr>
                <a:t>https://moderndive.com/1-getting-started.html</a:t>
              </a:r>
              <a:r>
                <a:rPr lang="es-ES" sz="2000" dirty="0">
                  <a:solidFill>
                    <a:schemeClr val="tx1"/>
                  </a:solidFill>
                </a:rPr>
                <a:t> </a:t>
              </a:r>
            </a:p>
          </p:txBody>
        </p:sp>
        <p:grpSp>
          <p:nvGrpSpPr>
            <p:cNvPr id="41" name="Grupo 40"/>
            <p:cNvGrpSpPr/>
            <p:nvPr/>
          </p:nvGrpSpPr>
          <p:grpSpPr>
            <a:xfrm>
              <a:off x="924323" y="2948080"/>
              <a:ext cx="446325" cy="446325"/>
              <a:chOff x="919747" y="1980460"/>
              <a:chExt cx="446325" cy="446325"/>
            </a:xfrm>
          </p:grpSpPr>
          <p:sp>
            <p:nvSpPr>
              <p:cNvPr id="42" name="Google Shape;455;p40"/>
              <p:cNvSpPr/>
              <p:nvPr/>
            </p:nvSpPr>
            <p:spPr>
              <a:xfrm rot="8100000">
                <a:off x="919747" y="1980460"/>
                <a:ext cx="446325" cy="446325"/>
              </a:xfrm>
              <a:prstGeom prst="teardrop">
                <a:avLst>
                  <a:gd name="adj" fmla="val 10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lang="es-ES" sz="900" dirty="0"/>
              </a:p>
            </p:txBody>
          </p:sp>
          <p:sp>
            <p:nvSpPr>
              <p:cNvPr id="43" name="CuadroTexto 42"/>
              <p:cNvSpPr txBox="1"/>
              <p:nvPr/>
            </p:nvSpPr>
            <p:spPr>
              <a:xfrm>
                <a:off x="1037593" y="2018956"/>
                <a:ext cx="216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44" name="Grupo 43"/>
          <p:cNvGrpSpPr/>
          <p:nvPr/>
        </p:nvGrpSpPr>
        <p:grpSpPr>
          <a:xfrm>
            <a:off x="857834" y="5650340"/>
            <a:ext cx="10638841" cy="908375"/>
            <a:chOff x="951223" y="1668468"/>
            <a:chExt cx="10638841" cy="908375"/>
          </a:xfrm>
        </p:grpSpPr>
        <p:sp>
          <p:nvSpPr>
            <p:cNvPr id="45" name="Rectángulo redondeado 44"/>
            <p:cNvSpPr/>
            <p:nvPr/>
          </p:nvSpPr>
          <p:spPr>
            <a:xfrm>
              <a:off x="1485406" y="1668468"/>
              <a:ext cx="10104658" cy="908375"/>
            </a:xfrm>
            <a:prstGeom prst="roundRect">
              <a:avLst/>
            </a:prstGeom>
            <a:no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ES" sz="2000" dirty="0">
                  <a:solidFill>
                    <a:schemeClr val="tx1"/>
                  </a:solidFill>
                  <a:hlinkClick r:id="rId5"/>
                </a:rPr>
                <a:t>https://cran.r-project.org/web/packages/</a:t>
              </a:r>
              <a:r>
                <a:rPr lang="es-ES" sz="2000" dirty="0">
                  <a:solidFill>
                    <a:schemeClr val="tx1"/>
                  </a:solidFill>
                </a:rPr>
                <a:t> </a:t>
              </a:r>
            </a:p>
          </p:txBody>
        </p:sp>
        <p:grpSp>
          <p:nvGrpSpPr>
            <p:cNvPr id="46" name="Grupo 45"/>
            <p:cNvGrpSpPr/>
            <p:nvPr/>
          </p:nvGrpSpPr>
          <p:grpSpPr>
            <a:xfrm>
              <a:off x="951223" y="1866495"/>
              <a:ext cx="446325" cy="446325"/>
              <a:chOff x="946646" y="1980174"/>
              <a:chExt cx="446325" cy="446325"/>
            </a:xfrm>
          </p:grpSpPr>
          <p:sp>
            <p:nvSpPr>
              <p:cNvPr id="47" name="Google Shape;455;p40"/>
              <p:cNvSpPr/>
              <p:nvPr/>
            </p:nvSpPr>
            <p:spPr>
              <a:xfrm rot="8100000">
                <a:off x="946646" y="1980174"/>
                <a:ext cx="446325" cy="446325"/>
              </a:xfrm>
              <a:prstGeom prst="teardrop">
                <a:avLst>
                  <a:gd name="adj" fmla="val 100000"/>
                </a:avLst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lang="es-ES" sz="900" dirty="0"/>
              </a:p>
            </p:txBody>
          </p:sp>
          <p:sp>
            <p:nvSpPr>
              <p:cNvPr id="48" name="CuadroTexto 47"/>
              <p:cNvSpPr txBox="1"/>
              <p:nvPr/>
            </p:nvSpPr>
            <p:spPr>
              <a:xfrm>
                <a:off x="1061793" y="2018670"/>
                <a:ext cx="2160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dirty="0">
                    <a:solidFill>
                      <a:schemeClr val="bg1"/>
                    </a:solidFill>
                  </a:rPr>
                  <a:t>5</a:t>
                </a:r>
              </a:p>
            </p:txBody>
          </p:sp>
        </p:grp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DAEF193-99CD-4279-9E18-B5F41FA2DC87}"/>
              </a:ext>
            </a:extLst>
          </p:cNvPr>
          <p:cNvSpPr/>
          <p:nvPr/>
        </p:nvSpPr>
        <p:spPr>
          <a:xfrm>
            <a:off x="1491674" y="3861777"/>
            <a:ext cx="5284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R </a:t>
            </a:r>
            <a:r>
              <a:rPr lang="es-ES" dirty="0" err="1"/>
              <a:t>for</a:t>
            </a:r>
            <a:r>
              <a:rPr lang="es-ES" dirty="0"/>
              <a:t> Data </a:t>
            </a:r>
            <a:r>
              <a:rPr lang="es-ES" dirty="0" err="1"/>
              <a:t>Science</a:t>
            </a:r>
            <a:r>
              <a:rPr lang="es-ES" dirty="0"/>
              <a:t>: </a:t>
            </a:r>
            <a:r>
              <a:rPr lang="es-ES" dirty="0">
                <a:hlinkClick r:id="rId6"/>
              </a:rPr>
              <a:t>https://r4ds.had.co.nz/index.html</a:t>
            </a:r>
            <a:r>
              <a:rPr lang="es-ES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1954760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uadreDeText 1">
            <a:extLst>
              <a:ext uri="{FF2B5EF4-FFF2-40B4-BE49-F238E27FC236}">
                <a16:creationId xmlns:a16="http://schemas.microsoft.com/office/drawing/2014/main" id="{7E12CB2B-D33A-43A4-88F5-830F9406E443}"/>
              </a:ext>
            </a:extLst>
          </p:cNvPr>
          <p:cNvSpPr txBox="1"/>
          <p:nvPr/>
        </p:nvSpPr>
        <p:spPr>
          <a:xfrm>
            <a:off x="1055300" y="1987041"/>
            <a:ext cx="96493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a-ES" sz="2400" dirty="0"/>
              <a:t>Es </a:t>
            </a:r>
            <a:r>
              <a:rPr lang="ca-ES" sz="2400" dirty="0" err="1"/>
              <a:t>muy</a:t>
            </a:r>
            <a:r>
              <a:rPr lang="ca-ES" sz="2400" dirty="0"/>
              <a:t> </a:t>
            </a:r>
            <a:r>
              <a:rPr lang="ca-ES" sz="2400" dirty="0" err="1"/>
              <a:t>importante</a:t>
            </a:r>
            <a:r>
              <a:rPr lang="ca-ES" sz="2400" dirty="0"/>
              <a:t> </a:t>
            </a:r>
            <a:r>
              <a:rPr lang="ca-ES" sz="2400" dirty="0" err="1"/>
              <a:t>disponer</a:t>
            </a:r>
            <a:r>
              <a:rPr lang="ca-ES" sz="2400" dirty="0"/>
              <a:t> de una </a:t>
            </a:r>
            <a:r>
              <a:rPr lang="ca-ES" sz="2400" dirty="0" err="1"/>
              <a:t>cuenta</a:t>
            </a:r>
            <a:r>
              <a:rPr lang="ca-ES" sz="2400" dirty="0"/>
              <a:t> de </a:t>
            </a:r>
            <a:r>
              <a:rPr lang="ca-ES" sz="2400" dirty="0" err="1"/>
              <a:t>google</a:t>
            </a:r>
            <a:r>
              <a:rPr lang="ca-ES" sz="2400" dirty="0"/>
              <a:t> activa para poder </a:t>
            </a:r>
            <a:r>
              <a:rPr lang="ca-ES" sz="2400" dirty="0" err="1"/>
              <a:t>ejecutar</a:t>
            </a:r>
            <a:r>
              <a:rPr lang="ca-ES" sz="2400" dirty="0"/>
              <a:t> </a:t>
            </a:r>
            <a:r>
              <a:rPr lang="ca-ES" sz="2400" dirty="0" err="1"/>
              <a:t>ficheros</a:t>
            </a:r>
            <a:r>
              <a:rPr lang="ca-ES" sz="2400" dirty="0"/>
              <a:t> de tipo “</a:t>
            </a:r>
            <a:r>
              <a:rPr lang="ca-ES" sz="2400" dirty="0" err="1"/>
              <a:t>Colab</a:t>
            </a:r>
            <a:r>
              <a:rPr lang="ca-ES" sz="2400" dirty="0"/>
              <a:t>” de </a:t>
            </a:r>
            <a:r>
              <a:rPr lang="ca-ES" sz="2400" dirty="0" err="1"/>
              <a:t>Google</a:t>
            </a:r>
            <a:endParaRPr lang="ca-ES" sz="2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a-ES" sz="2400" dirty="0"/>
              <a:t>Es </a:t>
            </a:r>
            <a:r>
              <a:rPr lang="ca-ES" sz="2400" dirty="0" err="1"/>
              <a:t>muy</a:t>
            </a:r>
            <a:r>
              <a:rPr lang="ca-ES" sz="2400" dirty="0"/>
              <a:t> </a:t>
            </a:r>
            <a:r>
              <a:rPr lang="ca-ES" sz="2400" dirty="0" err="1"/>
              <a:t>importante</a:t>
            </a:r>
            <a:r>
              <a:rPr lang="ca-ES" sz="2400" dirty="0"/>
              <a:t> </a:t>
            </a:r>
            <a:r>
              <a:rPr lang="ca-ES" sz="2400" dirty="0" err="1"/>
              <a:t>disponer</a:t>
            </a:r>
            <a:r>
              <a:rPr lang="ca-ES" sz="2400" dirty="0"/>
              <a:t> de una </a:t>
            </a:r>
            <a:r>
              <a:rPr lang="ca-ES" sz="2400" dirty="0" err="1"/>
              <a:t>versión</a:t>
            </a:r>
            <a:r>
              <a:rPr lang="ca-ES" sz="2400" dirty="0"/>
              <a:t> actualitzada del programa </a:t>
            </a:r>
            <a:r>
              <a:rPr lang="ca-ES" sz="2400" dirty="0" err="1"/>
              <a:t>Rpackage</a:t>
            </a:r>
            <a:r>
              <a:rPr lang="ca-ES" sz="2400" dirty="0"/>
              <a:t> y </a:t>
            </a:r>
            <a:r>
              <a:rPr lang="ca-ES" sz="2400" dirty="0" err="1"/>
              <a:t>Rstudio</a:t>
            </a:r>
            <a:r>
              <a:rPr lang="ca-ES" sz="2400" dirty="0"/>
              <a:t> para poder seguir las </a:t>
            </a:r>
            <a:r>
              <a:rPr lang="ca-ES" sz="2400" dirty="0" err="1"/>
              <a:t>clases</a:t>
            </a:r>
            <a:r>
              <a:rPr lang="ca-ES" sz="2400" dirty="0"/>
              <a:t>, </a:t>
            </a:r>
            <a:r>
              <a:rPr lang="ca-ES" sz="2400" dirty="0" err="1"/>
              <a:t>así</a:t>
            </a:r>
            <a:r>
              <a:rPr lang="ca-ES" sz="2400" dirty="0"/>
              <a:t> como </a:t>
            </a:r>
            <a:r>
              <a:rPr lang="ca-ES" sz="2400" dirty="0" err="1"/>
              <a:t>disponer</a:t>
            </a:r>
            <a:r>
              <a:rPr lang="ca-ES" sz="2400" dirty="0"/>
              <a:t> de una carpeta de </a:t>
            </a:r>
            <a:r>
              <a:rPr lang="ca-ES" sz="2400" dirty="0" err="1"/>
              <a:t>trabajo</a:t>
            </a:r>
            <a:r>
              <a:rPr lang="ca-ES" sz="2400" dirty="0"/>
              <a:t> en el ordenador para poder </a:t>
            </a:r>
            <a:r>
              <a:rPr lang="ca-ES" sz="2400" dirty="0" err="1"/>
              <a:t>disponer</a:t>
            </a:r>
            <a:r>
              <a:rPr lang="ca-ES" sz="2400" dirty="0"/>
              <a:t> </a:t>
            </a:r>
            <a:r>
              <a:rPr lang="ca-ES" sz="2400" dirty="0" err="1"/>
              <a:t>todos</a:t>
            </a:r>
            <a:r>
              <a:rPr lang="ca-ES" sz="2400" dirty="0"/>
              <a:t> los </a:t>
            </a:r>
            <a:r>
              <a:rPr lang="ca-ES" sz="2400" dirty="0" err="1"/>
              <a:t>ejemplos</a:t>
            </a:r>
            <a:r>
              <a:rPr lang="ca-ES" sz="2400" dirty="0"/>
              <a:t> que se </a:t>
            </a:r>
            <a:r>
              <a:rPr lang="ca-ES" sz="2400" dirty="0" err="1"/>
              <a:t>vayan</a:t>
            </a:r>
            <a:r>
              <a:rPr lang="ca-ES" sz="2400" dirty="0"/>
              <a:t> </a:t>
            </a:r>
            <a:r>
              <a:rPr lang="ca-ES" sz="2400" dirty="0" err="1"/>
              <a:t>utilizando</a:t>
            </a:r>
            <a:r>
              <a:rPr lang="ca-ES" sz="2400" dirty="0"/>
              <a:t> </a:t>
            </a:r>
            <a:r>
              <a:rPr lang="ca-ES" sz="2400" dirty="0" err="1"/>
              <a:t>durante</a:t>
            </a:r>
            <a:r>
              <a:rPr lang="ca-ES" sz="2400" dirty="0"/>
              <a:t> las </a:t>
            </a:r>
            <a:r>
              <a:rPr lang="ca-ES" sz="2400" dirty="0" err="1"/>
              <a:t>clases</a:t>
            </a:r>
            <a:r>
              <a:rPr lang="ca-ES" sz="2400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a-ES" sz="2400" dirty="0"/>
              <a:t>Se </a:t>
            </a:r>
            <a:r>
              <a:rPr lang="ca-ES" sz="2400" dirty="0" err="1"/>
              <a:t>recomienda</a:t>
            </a:r>
            <a:r>
              <a:rPr lang="ca-ES" sz="2400" dirty="0"/>
              <a:t> seguir las instruccions que se </a:t>
            </a:r>
            <a:r>
              <a:rPr lang="ca-ES" sz="2400" dirty="0" err="1"/>
              <a:t>encuentran</a:t>
            </a:r>
            <a:r>
              <a:rPr lang="ca-ES" sz="2400" dirty="0"/>
              <a:t> en: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a-ES" sz="2400" dirty="0">
                <a:hlinkClick r:id="rId2"/>
              </a:rPr>
              <a:t>https://www.datacamp.com/community/tutorials/installing-R-windows-mac-ubuntu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a-ES" sz="2400" dirty="0">
                <a:hlinkClick r:id="rId2"/>
              </a:rPr>
              <a:t>https://cran.r-project.org/bin/macosx/RMacOSX-FAQ.html</a:t>
            </a:r>
            <a:r>
              <a:rPr lang="ca-ES" sz="2400" dirty="0"/>
              <a:t> </a:t>
            </a:r>
          </a:p>
        </p:txBody>
      </p:sp>
      <p:pic>
        <p:nvPicPr>
          <p:cNvPr id="1026" name="Picture 2" descr="AVISO IMPORTANTE! Solicitud de recogida de muestras a través de NACEX -  LABOKLIN España">
            <a:extLst>
              <a:ext uri="{FF2B5EF4-FFF2-40B4-BE49-F238E27FC236}">
                <a16:creationId xmlns:a16="http://schemas.microsoft.com/office/drawing/2014/main" id="{7AC8424E-5A3C-4367-9746-4DB730890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70" y="476590"/>
            <a:ext cx="31623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56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271330" y="3068950"/>
            <a:ext cx="9433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 indent="-4763" algn="ctr"/>
            <a:r>
              <a:rPr lang="es-ES" sz="6000" dirty="0">
                <a:solidFill>
                  <a:schemeClr val="bg1"/>
                </a:solidFill>
              </a:rPr>
              <a:t>Muchas gracias</a:t>
            </a:r>
            <a:endParaRPr lang="es-ES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684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30748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C4815A83BD824C93BB958F40CF64DE" ma:contentTypeVersion="5" ma:contentTypeDescription="Crea un document nou" ma:contentTypeScope="" ma:versionID="0a4d95f93f0186c496cc2075ca623b6a">
  <xsd:schema xmlns:xsd="http://www.w3.org/2001/XMLSchema" xmlns:xs="http://www.w3.org/2001/XMLSchema" xmlns:p="http://schemas.microsoft.com/office/2006/metadata/properties" xmlns:ns1="http://schemas.microsoft.com/sharepoint/v3" xmlns:ns2="130798d0-511a-4d3b-b07f-a1c302155d42" targetNamespace="http://schemas.microsoft.com/office/2006/metadata/properties" ma:root="true" ma:fieldsID="e4f6672eb8272750b75ab25b47142db1" ns1:_="" ns2:_="">
    <xsd:import namespace="http://schemas.microsoft.com/sharepoint/v3"/>
    <xsd:import namespace="130798d0-511a-4d3b-b07f-a1c302155d42"/>
    <xsd:element name="properties">
      <xsd:complexType>
        <xsd:sequence>
          <xsd:element name="documentManagement">
            <xsd:complexType>
              <xsd:all>
                <xsd:element ref="ns1:RoutingRuleDescription"/>
                <xsd:element ref="ns1:DepartamentoNoticia_LKP_sc" minOccurs="0"/>
                <xsd:element ref="ns2:Dept_x003a_T_x00ed_to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8" ma:displayName="Descripció" ma:internalName="RoutingRuleDescription">
      <xsd:simpleType>
        <xsd:restriction base="dms:Text">
          <xsd:maxLength value="255"/>
        </xsd:restriction>
      </xsd:simpleType>
    </xsd:element>
    <xsd:element name="DepartamentoNoticia_LKP_sc" ma:index="9" nillable="true" ma:displayName="Dept" ma:description="Departament" ma:list="{5403D093-990A-4528-9751-A27B8EC05FF3}" ma:internalName="DepartamentoNoticia_LKP_sc" ma:readOnly="false" ma:showField="Title" ma:web="{d030872a-6739-4317-8d6c-277c3c44041f}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0798d0-511a-4d3b-b07f-a1c302155d42" elementFormDefault="qualified">
    <xsd:import namespace="http://schemas.microsoft.com/office/2006/documentManagement/types"/>
    <xsd:import namespace="http://schemas.microsoft.com/office/infopath/2007/PartnerControls"/>
    <xsd:element name="Dept_x003a_T_x00ed_tol" ma:index="10" nillable="true" ma:displayName="Departament" ma:list="{5403D093-990A-4528-9751-A27B8EC05FF3}" ma:internalName="Dept_x003a_T_x00ed_tol" ma:readOnly="true" ma:showField="Title" ma:web="d030872a-6739-4317-8d6c-277c3c44041f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us de contingut"/>
        <xsd:element ref="dc:title" minOccurs="0" maxOccurs="1" ma:index="4" ma:displayName="Títo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partamentoNoticia_LKP_sc xmlns="http://schemas.microsoft.com/sharepoint/v3">8</DepartamentoNoticia_LKP_sc>
    <RoutingRuleDescription xmlns="http://schemas.microsoft.com/sharepoint/v3">Plantilla PWP per a les presentacions dels nostres docents als cursos.</RoutingRuleDescrip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81E107-5D91-43B5-AF52-D2386EBDBB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30798d0-511a-4d3b-b07f-a1c302155d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C6FE4A9-5D86-497B-8153-AAB11DB61D38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130798d0-511a-4d3b-b07f-a1c302155d42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AE5DEB7-8EDE-406B-BB0C-9C4D67C7FE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4313</TotalTime>
  <Words>299</Words>
  <Application>Microsoft Office PowerPoint</Application>
  <PresentationFormat>Pantalla panoràmica</PresentationFormat>
  <Paragraphs>44</Paragraphs>
  <Slides>7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2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de 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Plantilla PWP per a les presentacions docents</dc:title>
  <dc:creator>Carles Garcia Altés</dc:creator>
  <cp:lastModifiedBy>Antonio Monleon Getino</cp:lastModifiedBy>
  <cp:revision>182</cp:revision>
  <dcterms:created xsi:type="dcterms:W3CDTF">2014-12-18T10:05:54Z</dcterms:created>
  <dcterms:modified xsi:type="dcterms:W3CDTF">2023-03-10T13:02:48Z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0x010100F4C4815A83BD824C93BB958F40CF64DE</vt:lpwstr>
  </property>
</Properties>
</file>